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8" r:id="rId3"/>
    <p:sldId id="300" r:id="rId4"/>
    <p:sldId id="294" r:id="rId5"/>
    <p:sldId id="306" r:id="rId6"/>
    <p:sldId id="301" r:id="rId7"/>
    <p:sldId id="266" r:id="rId8"/>
    <p:sldId id="297" r:id="rId9"/>
    <p:sldId id="288" r:id="rId10"/>
    <p:sldId id="302" r:id="rId11"/>
    <p:sldId id="299" r:id="rId12"/>
    <p:sldId id="303" r:id="rId13"/>
    <p:sldId id="304" r:id="rId14"/>
    <p:sldId id="260" r:id="rId15"/>
    <p:sldId id="305" r:id="rId16"/>
    <p:sldId id="257" r:id="rId17"/>
    <p:sldId id="29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CC66"/>
    <a:srgbClr val="FFCC00"/>
    <a:srgbClr val="FF9900"/>
    <a:srgbClr val="663300"/>
    <a:srgbClr val="000000"/>
    <a:srgbClr val="66CCFF"/>
    <a:srgbClr val="99CCFF"/>
    <a:srgbClr val="3CC8E4"/>
    <a:srgbClr val="66D0F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94660"/>
  </p:normalViewPr>
  <p:slideViewPr>
    <p:cSldViewPr>
      <p:cViewPr varScale="1">
        <p:scale>
          <a:sx n="86" d="100"/>
          <a:sy n="86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F77BCC-81F1-4EE6-ABF7-53CDB5E612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1162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9" name="Rectangle 27"/>
          <p:cNvSpPr>
            <a:spLocks noChangeArrowheads="1"/>
          </p:cNvSpPr>
          <p:nvPr/>
        </p:nvSpPr>
        <p:spPr bwMode="gray">
          <a:xfrm rot="-472398">
            <a:off x="381000" y="304800"/>
            <a:ext cx="4267200" cy="42672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28" name="Rectangle 36"/>
          <p:cNvSpPr>
            <a:spLocks noChangeArrowheads="1"/>
          </p:cNvSpPr>
          <p:nvPr/>
        </p:nvSpPr>
        <p:spPr bwMode="gray">
          <a:xfrm rot="-1211045">
            <a:off x="762000" y="1219200"/>
            <a:ext cx="4876800" cy="48768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204" name="Picture 12" descr="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26" b="6250"/>
          <a:stretch>
            <a:fillRect/>
          </a:stretch>
        </p:blipFill>
        <p:spPr bwMode="gray">
          <a:xfrm>
            <a:off x="2466975" y="0"/>
            <a:ext cx="2105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Freeform 7"/>
          <p:cNvSpPr>
            <a:spLocks/>
          </p:cNvSpPr>
          <p:nvPr/>
        </p:nvSpPr>
        <p:spPr bwMode="gray">
          <a:xfrm>
            <a:off x="2895600" y="0"/>
            <a:ext cx="6248400" cy="6858000"/>
          </a:xfrm>
          <a:custGeom>
            <a:avLst/>
            <a:gdLst>
              <a:gd name="T0" fmla="*/ 305 w 3936"/>
              <a:gd name="T1" fmla="*/ 4317 h 4320"/>
              <a:gd name="T2" fmla="*/ 0 w 3936"/>
              <a:gd name="T3" fmla="*/ 0 h 4320"/>
              <a:gd name="T4" fmla="*/ 3936 w 3936"/>
              <a:gd name="T5" fmla="*/ 0 h 4320"/>
              <a:gd name="T6" fmla="*/ 3936 w 3936"/>
              <a:gd name="T7" fmla="*/ 4320 h 4320"/>
              <a:gd name="T8" fmla="*/ 305 w 3936"/>
              <a:gd name="T9" fmla="*/ 4317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36" h="4320">
                <a:moveTo>
                  <a:pt x="305" y="4317"/>
                </a:moveTo>
                <a:lnTo>
                  <a:pt x="0" y="0"/>
                </a:lnTo>
                <a:lnTo>
                  <a:pt x="3936" y="0"/>
                </a:lnTo>
                <a:lnTo>
                  <a:pt x="3936" y="4320"/>
                </a:lnTo>
                <a:lnTo>
                  <a:pt x="305" y="4317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372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1295400"/>
            <a:ext cx="5638800" cy="1012825"/>
          </a:xfrm>
        </p:spPr>
        <p:txBody>
          <a:bodyPr/>
          <a:lstStyle>
            <a:lvl1pPr algn="r">
              <a:defRPr sz="55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2514600"/>
            <a:ext cx="4953000" cy="5334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D405DB18-A23A-4A93-9429-7A0831E6B3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gray">
          <a:xfrm>
            <a:off x="7772400" y="6186488"/>
            <a:ext cx="103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L/O/G/O</a:t>
            </a: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gray">
          <a:xfrm>
            <a:off x="3657600" y="52578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gray">
          <a:xfrm>
            <a:off x="3657600" y="54864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gray">
          <a:xfrm>
            <a:off x="3657600" y="57150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gray">
          <a:xfrm>
            <a:off x="3657600" y="59436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gray">
          <a:xfrm>
            <a:off x="3657600" y="61722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221" name="Picture 29" descr="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1444625" y="0"/>
            <a:ext cx="384175" cy="61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22" name="Picture 30" descr="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1676400" y="1193800"/>
            <a:ext cx="396875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26" name="Picture 34" descr="0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3657600" y="4884738"/>
            <a:ext cx="2971800" cy="204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D8646-C2A6-478A-94D6-CD63FD688C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3351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F6020-8D16-4A1F-9D3D-F399894574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773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F7CC0-95EC-4833-94CA-2CF1DE9A11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772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B1689-DEEE-4FE3-8AEF-CBDAF280B2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908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CEE1F-35CB-4337-A141-74097CA774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5377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7D156-C170-4E49-8A92-7CB1D2CFCD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6609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4B8BD-2A12-4C45-8A6D-A23538F956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071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E6B93-BFEA-40C4-943E-92BFA840B1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197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21052-04E2-4FCE-B1C2-4302ED3BEC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0011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5EB52-9301-4083-BA0E-19B65972D7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100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28" descr="0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1" b="6250"/>
          <a:stretch>
            <a:fillRect/>
          </a:stretch>
        </p:blipFill>
        <p:spPr bwMode="gray">
          <a:xfrm>
            <a:off x="0" y="0"/>
            <a:ext cx="160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53" name="Freeform 29"/>
          <p:cNvSpPr>
            <a:spLocks/>
          </p:cNvSpPr>
          <p:nvPr/>
        </p:nvSpPr>
        <p:spPr bwMode="ltGray">
          <a:xfrm>
            <a:off x="228600" y="0"/>
            <a:ext cx="8915400" cy="6883400"/>
          </a:xfrm>
          <a:custGeom>
            <a:avLst/>
            <a:gdLst>
              <a:gd name="T0" fmla="*/ 312 w 5480"/>
              <a:gd name="T1" fmla="*/ 4336 h 4336"/>
              <a:gd name="T2" fmla="*/ 0 w 5480"/>
              <a:gd name="T3" fmla="*/ 0 h 4336"/>
              <a:gd name="T4" fmla="*/ 5480 w 5480"/>
              <a:gd name="T5" fmla="*/ 0 h 4336"/>
              <a:gd name="T6" fmla="*/ 5480 w 5480"/>
              <a:gd name="T7" fmla="*/ 4320 h 4336"/>
              <a:gd name="T8" fmla="*/ 312 w 5480"/>
              <a:gd name="T9" fmla="*/ 4336 h 4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80" h="4336">
                <a:moveTo>
                  <a:pt x="312" y="4336"/>
                </a:moveTo>
                <a:lnTo>
                  <a:pt x="0" y="0"/>
                </a:lnTo>
                <a:lnTo>
                  <a:pt x="5480" y="0"/>
                </a:lnTo>
                <a:lnTo>
                  <a:pt x="5480" y="4320"/>
                </a:lnTo>
                <a:lnTo>
                  <a:pt x="312" y="4336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3372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76200"/>
            <a:ext cx="6934200" cy="9144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8194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029200" y="6477000"/>
            <a:ext cx="1981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DD0B9D-3016-4EA8-A50E-A7FBF6215F3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44" name="Picture 20" descr="0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76200" y="5638800"/>
            <a:ext cx="1676400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Text Box 21"/>
          <p:cNvSpPr txBox="1">
            <a:spLocks noChangeArrowheads="1"/>
          </p:cNvSpPr>
          <p:nvPr/>
        </p:nvSpPr>
        <p:spPr bwMode="gray">
          <a:xfrm>
            <a:off x="7050088" y="6465888"/>
            <a:ext cx="20177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www.themegallery.com</a:t>
            </a:r>
          </a:p>
        </p:txBody>
      </p:sp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762000" y="381000"/>
            <a:ext cx="6781800" cy="609600"/>
            <a:chOff x="480" y="240"/>
            <a:chExt cx="3168" cy="576"/>
          </a:xfrm>
        </p:grpSpPr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480" y="240"/>
              <a:ext cx="3168" cy="0"/>
            </a:xfrm>
            <a:prstGeom prst="lin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480" y="384"/>
              <a:ext cx="3168" cy="0"/>
            </a:xfrm>
            <a:prstGeom prst="lin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480" y="528"/>
              <a:ext cx="3168" cy="0"/>
            </a:xfrm>
            <a:prstGeom prst="lin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480" y="672"/>
              <a:ext cx="3168" cy="0"/>
            </a:xfrm>
            <a:prstGeom prst="lin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480" y="816"/>
              <a:ext cx="3168" cy="0"/>
            </a:xfrm>
            <a:prstGeom prst="lin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40" name="Rectangle 16" descr="04"/>
          <p:cNvSpPr>
            <a:spLocks noChangeArrowheads="1"/>
          </p:cNvSpPr>
          <p:nvPr/>
        </p:nvSpPr>
        <p:spPr bwMode="gray">
          <a:xfrm rot="1760290">
            <a:off x="8013700" y="263525"/>
            <a:ext cx="901700" cy="901700"/>
          </a:xfrm>
          <a:prstGeom prst="rect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1" name="Rectangle 17" descr="03"/>
          <p:cNvSpPr>
            <a:spLocks noChangeArrowheads="1"/>
          </p:cNvSpPr>
          <p:nvPr/>
        </p:nvSpPr>
        <p:spPr bwMode="gray">
          <a:xfrm rot="682726">
            <a:off x="7283450" y="211138"/>
            <a:ext cx="1022350" cy="1022350"/>
          </a:xfrm>
          <a:prstGeom prst="rect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43" name="Picture 19" descr="0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7747000" y="0"/>
            <a:ext cx="1905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0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8674100" y="193675"/>
            <a:ext cx="165100" cy="26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800" y="1988840"/>
            <a:ext cx="6192688" cy="1012825"/>
          </a:xfrm>
        </p:spPr>
        <p:txBody>
          <a:bodyPr/>
          <a:lstStyle/>
          <a:p>
            <a:r>
              <a:rPr lang="ru-RU" sz="1600" u="sng" dirty="0" smtClean="0">
                <a:solidFill>
                  <a:srgbClr val="000066"/>
                </a:solidFill>
                <a:latin typeface="Bookman Old Style" pitchFamily="18" charset="0"/>
              </a:rPr>
              <a:t>КОНСУЛЬТАЦИЯ ДЛЯ РОДИТЕЛЕЙ</a:t>
            </a:r>
            <a:r>
              <a:rPr lang="ru-RU" sz="1600" dirty="0" smtClean="0">
                <a:solidFill>
                  <a:srgbClr val="000066"/>
                </a:solidFill>
                <a:latin typeface="Bookman Old Style" pitchFamily="18" charset="0"/>
              </a:rPr>
              <a:t/>
            </a:r>
            <a:br>
              <a:rPr lang="ru-RU" sz="1600" dirty="0" smtClean="0">
                <a:solidFill>
                  <a:srgbClr val="000066"/>
                </a:solidFill>
                <a:latin typeface="Bookman Old Style" pitchFamily="18" charset="0"/>
              </a:rPr>
            </a:br>
            <a:r>
              <a:rPr lang="ru-RU" sz="1600" dirty="0" smtClean="0">
                <a:solidFill>
                  <a:srgbClr val="000066"/>
                </a:solidFill>
                <a:latin typeface="Bookman Old Style" pitchFamily="18" charset="0"/>
              </a:rPr>
              <a:t>«РАЗВИТИЕ ПОЗНАВАТЕЛЬНЫХ СПОСОБНОСТЕЙ </a:t>
            </a:r>
            <a:br>
              <a:rPr lang="ru-RU" sz="1600" dirty="0" smtClean="0">
                <a:solidFill>
                  <a:srgbClr val="000066"/>
                </a:solidFill>
                <a:latin typeface="Bookman Old Style" pitchFamily="18" charset="0"/>
              </a:rPr>
            </a:br>
            <a:r>
              <a:rPr lang="ru-RU" sz="1600" dirty="0" smtClean="0">
                <a:solidFill>
                  <a:srgbClr val="000066"/>
                </a:solidFill>
                <a:latin typeface="Bookman Old Style" pitchFamily="18" charset="0"/>
              </a:rPr>
              <a:t>У УЧАЩИХСЯ МЛАДШИХ КЛАССОВ» </a:t>
            </a:r>
            <a:br>
              <a:rPr lang="ru-RU" sz="1600" dirty="0" smtClean="0">
                <a:solidFill>
                  <a:srgbClr val="000066"/>
                </a:solidFill>
                <a:latin typeface="Bookman Old Style" pitchFamily="18" charset="0"/>
              </a:rPr>
            </a:br>
            <a:endParaRPr lang="en-US" sz="1600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81789" y="5229200"/>
            <a:ext cx="4953000" cy="533400"/>
          </a:xfrm>
        </p:spPr>
        <p:txBody>
          <a:bodyPr/>
          <a:lstStyle/>
          <a:p>
            <a:r>
              <a:rPr lang="ru-RU" sz="1400" b="1" i="1" dirty="0" smtClean="0"/>
              <a:t>Учитель-дефектолог МБОУ «СШ № 9»</a:t>
            </a:r>
          </a:p>
          <a:p>
            <a:r>
              <a:rPr lang="ru-RU" sz="1400" b="1" i="1" dirty="0" smtClean="0"/>
              <a:t>Калинина Елена Александровна</a:t>
            </a:r>
            <a:endParaRPr lang="en-US" sz="1400" b="1" i="1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059833" y="404664"/>
            <a:ext cx="568863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1000" b="1" dirty="0" smtClean="0">
                <a:solidFill>
                  <a:schemeClr val="bg2"/>
                </a:solidFill>
              </a:rPr>
              <a:t/>
            </a:r>
            <a:br>
              <a:rPr lang="ru-RU" sz="1000" b="1" dirty="0" smtClean="0">
                <a:solidFill>
                  <a:schemeClr val="bg2"/>
                </a:solidFill>
              </a:rPr>
            </a:br>
            <a:r>
              <a:rPr lang="ru-RU" sz="1000" b="1" dirty="0" smtClean="0">
                <a:solidFill>
                  <a:schemeClr val="bg2"/>
                </a:solidFill>
              </a:rPr>
              <a:t>УПРАВЛЕНИЕ ОБЩЕГО И ДОШКОЛЬНОГО ОБРАЗОВАНИЯ</a:t>
            </a:r>
          </a:p>
          <a:p>
            <a:pPr algn="r"/>
            <a:r>
              <a:rPr lang="ru-RU" sz="1000" b="1" dirty="0" smtClean="0">
                <a:solidFill>
                  <a:schemeClr val="bg2"/>
                </a:solidFill>
              </a:rPr>
              <a:t>АДМИНИСТРАЦИИ ГОРОДА НОРИЛЬСКА </a:t>
            </a:r>
          </a:p>
          <a:p>
            <a:pPr algn="r"/>
            <a:r>
              <a:rPr lang="ru-RU" sz="1000" b="1" dirty="0" smtClean="0">
                <a:solidFill>
                  <a:schemeClr val="bg2"/>
                </a:solidFill>
              </a:rPr>
              <a:t>МУНИЦИПАЛЬНОЕ БЮДЖЕТНОЕ ОБЩЕОБРАЗОВАТЕЛЬНОЕ  УЧРЕЖДЕНИЕ </a:t>
            </a:r>
            <a:br>
              <a:rPr lang="ru-RU" sz="1000" b="1" dirty="0" smtClean="0">
                <a:solidFill>
                  <a:schemeClr val="bg2"/>
                </a:solidFill>
              </a:rPr>
            </a:br>
            <a:r>
              <a:rPr lang="ru-RU" sz="1000" b="1" dirty="0" smtClean="0">
                <a:solidFill>
                  <a:schemeClr val="bg2"/>
                </a:solidFill>
              </a:rPr>
              <a:t>«СРЕДНЯЯ ШКОЛА № 9»</a:t>
            </a:r>
            <a:endParaRPr lang="ru-RU" sz="1000" b="1" dirty="0">
              <a:solidFill>
                <a:schemeClr val="bg2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gray">
          <a:xfrm>
            <a:off x="5562600" y="1219200"/>
            <a:ext cx="29718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740650" y="6237288"/>
            <a:ext cx="1403350" cy="287337"/>
          </a:xfrm>
          <a:prstGeom prst="rect">
            <a:avLst/>
          </a:prstGeom>
          <a:solidFill>
            <a:srgbClr val="99CCFF">
              <a:alpha val="97255"/>
            </a:srgbClr>
          </a:solidFill>
          <a:ln>
            <a:noFill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gray">
          <a:xfrm>
            <a:off x="7524993" y="5949526"/>
            <a:ext cx="140859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anchor="ctr"/>
          <a:lstStyle/>
          <a:p>
            <a:pPr algn="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Monotype Corsiva" pitchFamily="66" charset="0"/>
              </a:rPr>
              <a:t>Норильск, 2020</a:t>
            </a:r>
            <a:endParaRPr lang="en-US" sz="1400" b="1" dirty="0">
              <a:solidFill>
                <a:srgbClr val="0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50"/>
            <a:ext cx="8388424" cy="838200"/>
          </a:xfrm>
        </p:spPr>
        <p:txBody>
          <a:bodyPr/>
          <a:lstStyle/>
          <a:p>
            <a:pPr algn="ctr">
              <a:defRPr/>
            </a:pP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ИГРЫ ДЛЯ ТРЕНИРОВКИ ПАМЯТИ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7128110" y="6515100"/>
            <a:ext cx="2015890" cy="3429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962810"/>
              </p:ext>
            </p:extLst>
          </p:nvPr>
        </p:nvGraphicFramePr>
        <p:xfrm>
          <a:off x="683568" y="1052736"/>
          <a:ext cx="7776864" cy="5783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187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ПРИЕМЫ И ВИДЫ ПАМЯТИ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7" marR="38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РАЗВИВАЮЩИЕ ИГРЫ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7" marR="38747" marT="0" marB="0"/>
                </a:tc>
              </a:tr>
              <a:tr h="375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Прием «повторение»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7" marR="38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«Выполни поручения»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«Запомни предметы»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7" marR="38747" marT="0" marB="0"/>
                </a:tc>
              </a:tr>
              <a:tr h="375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Прием «группировка»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7" marR="38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«Перестановка групп»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«Убавилось или прибавилось?»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7" marR="38747" marT="0" marB="0"/>
                </a:tc>
              </a:tr>
              <a:tr h="375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Прием «смысловое соотнесение»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7" marR="38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«Картинка помогает картинке»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«Картинка помогает слову»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7" marR="38747" marT="0" marB="0"/>
                </a:tc>
              </a:tr>
              <a:tr h="751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Прием «схематизация»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7" marR="38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«Схема-картинка»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«Схема-слово» 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«Расскажи историю по схеме»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«Нарисуй схему рассказа»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7" marR="38747" marT="0" marB="0"/>
                </a:tc>
              </a:tr>
              <a:tr h="375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Прием «составление плана»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7" marR="38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«Расскажи историю по плану»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«Составь план»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7" marR="38747" marT="0" marB="0"/>
                </a:tc>
              </a:tr>
              <a:tr h="751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Кратковременная память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7" marR="38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«Тропинка» 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«Запомни цифры»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«Запомни предметы» 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«Домики для фигур»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7" marR="38747" marT="0" marB="0"/>
                </a:tc>
              </a:tr>
              <a:tr h="563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Долговременная память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7" marR="38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«Стихи и перевертыши»</a:t>
                      </a:r>
                      <a:endParaRPr lang="ru-RU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«Нарисуй схему рассказа» </a:t>
                      </a:r>
                      <a:endParaRPr lang="ru-RU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«Вспоминалки»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7" marR="38747" marT="0" marB="0"/>
                </a:tc>
              </a:tr>
              <a:tr h="751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Образная память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7" marR="38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«Опознание»</a:t>
                      </a:r>
                      <a:endParaRPr lang="ru-RU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«Домики для фигур»</a:t>
                      </a:r>
                      <a:endParaRPr lang="ru-RU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«Цвета по порядку»</a:t>
                      </a:r>
                      <a:endParaRPr lang="ru-RU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«Что изменилось?»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7" marR="38747" marT="0" marB="0"/>
                </a:tc>
              </a:tr>
              <a:tr h="563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Словесно-логическая память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7" marR="38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«Раскрась и расскажи»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«Запомни слова»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«Расскажи историю по схеме»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7" marR="38747" marT="0" marB="0"/>
                </a:tc>
              </a:tr>
              <a:tr h="563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Оперативная память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7" marR="38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«Кораблики»</a:t>
                      </a:r>
                      <a:endParaRPr lang="ru-RU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«Каких знаков больше?»</a:t>
                      </a:r>
                      <a:endParaRPr lang="ru-RU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«Числовые ряды»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7" marR="3874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33136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</a:rPr>
              <a:t>www.themegallery.com</a:t>
            </a: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gray">
          <a:xfrm rot="19985502">
            <a:off x="2760663" y="2124075"/>
            <a:ext cx="3743325" cy="3743325"/>
          </a:xfrm>
          <a:prstGeom prst="ellipse">
            <a:avLst/>
          </a:prstGeom>
          <a:gradFill rotWithShape="1">
            <a:gsLst>
              <a:gs pos="0">
                <a:srgbClr val="E6E6E6"/>
              </a:gs>
              <a:gs pos="14999">
                <a:srgbClr val="7D8496"/>
              </a:gs>
              <a:gs pos="53000">
                <a:srgbClr val="E6E6E6"/>
              </a:gs>
              <a:gs pos="67999">
                <a:srgbClr val="7D8496"/>
              </a:gs>
              <a:gs pos="92999">
                <a:srgbClr val="E6E6E6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gray">
          <a:xfrm>
            <a:off x="3254375" y="2603500"/>
            <a:ext cx="2749550" cy="2746375"/>
          </a:xfrm>
          <a:prstGeom prst="ellipse">
            <a:avLst/>
          </a:prstGeom>
          <a:gradFill rotWithShape="1">
            <a:gsLst>
              <a:gs pos="0">
                <a:srgbClr val="A1A1A1"/>
              </a:gs>
              <a:gs pos="50000">
                <a:srgbClr val="FFFFFF"/>
              </a:gs>
              <a:gs pos="100000">
                <a:srgbClr val="A1A1A1"/>
              </a:gs>
            </a:gsLst>
            <a:lin ang="2700000" scaled="1"/>
          </a:gradFill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gray">
          <a:xfrm>
            <a:off x="3429000" y="3444875"/>
            <a:ext cx="24415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2400" b="1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gray">
          <a:xfrm>
            <a:off x="5724525" y="1557338"/>
            <a:ext cx="32639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b="1" dirty="0" smtClean="0">
                <a:solidFill>
                  <a:srgbClr val="000066"/>
                </a:solidFill>
                <a:latin typeface="Monotype Corsiva" pitchFamily="66" charset="0"/>
              </a:rPr>
              <a:t>Важнейшая задача цивилизации – научить человека мыслить.</a:t>
            </a:r>
          </a:p>
          <a:p>
            <a:pPr algn="r"/>
            <a:r>
              <a:rPr lang="ru-RU" b="1" dirty="0" err="1" smtClean="0">
                <a:solidFill>
                  <a:srgbClr val="000066"/>
                </a:solidFill>
                <a:latin typeface="Monotype Corsiva" pitchFamily="66" charset="0"/>
              </a:rPr>
              <a:t>Т.Эдисон</a:t>
            </a:r>
            <a:endParaRPr lang="en-US" b="1" dirty="0">
              <a:solidFill>
                <a:srgbClr val="000066"/>
              </a:solidFill>
              <a:latin typeface="Monotype Corsiva" pitchFamily="66" charset="0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gray">
          <a:xfrm>
            <a:off x="7236296" y="3573016"/>
            <a:ext cx="16561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600" b="1" dirty="0" smtClean="0">
                <a:solidFill>
                  <a:srgbClr val="080808"/>
                </a:solidFill>
                <a:cs typeface="Arial" charset="0"/>
              </a:rPr>
              <a:t>Абстрактно-</a:t>
            </a:r>
          </a:p>
          <a:p>
            <a:r>
              <a:rPr lang="ru-RU" sz="1600" b="1" dirty="0" smtClean="0">
                <a:solidFill>
                  <a:srgbClr val="080808"/>
                </a:solidFill>
                <a:cs typeface="Arial" charset="0"/>
              </a:rPr>
              <a:t>логическое </a:t>
            </a:r>
          </a:p>
          <a:p>
            <a:r>
              <a:rPr lang="ru-RU" sz="1600" b="1" dirty="0" smtClean="0">
                <a:solidFill>
                  <a:srgbClr val="080808"/>
                </a:solidFill>
                <a:cs typeface="Arial" charset="0"/>
              </a:rPr>
              <a:t>мышление</a:t>
            </a:r>
            <a:endParaRPr lang="en-US" sz="1600" b="1" dirty="0">
              <a:solidFill>
                <a:srgbClr val="080808"/>
              </a:solidFill>
              <a:cs typeface="Arial" charset="0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gray">
          <a:xfrm>
            <a:off x="1547664" y="5517232"/>
            <a:ext cx="18718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600" b="1" dirty="0" smtClean="0">
                <a:solidFill>
                  <a:srgbClr val="080808"/>
                </a:solidFill>
                <a:cs typeface="Arial" charset="0"/>
              </a:rPr>
              <a:t>Наглядно-</a:t>
            </a:r>
          </a:p>
          <a:p>
            <a:r>
              <a:rPr lang="ru-RU" sz="1600" b="1" dirty="0" smtClean="0">
                <a:solidFill>
                  <a:srgbClr val="080808"/>
                </a:solidFill>
                <a:cs typeface="Arial" charset="0"/>
              </a:rPr>
              <a:t>образное </a:t>
            </a:r>
          </a:p>
          <a:p>
            <a:r>
              <a:rPr lang="ru-RU" sz="1600" b="1" dirty="0" smtClean="0">
                <a:solidFill>
                  <a:srgbClr val="080808"/>
                </a:solidFill>
                <a:cs typeface="Arial" charset="0"/>
              </a:rPr>
              <a:t>мышление</a:t>
            </a:r>
            <a:endParaRPr lang="en-US" sz="1600" b="1" dirty="0">
              <a:solidFill>
                <a:srgbClr val="080808"/>
              </a:solidFill>
              <a:cs typeface="Arial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483768" y="2204864"/>
            <a:ext cx="1466850" cy="1447800"/>
            <a:chOff x="708" y="2203"/>
            <a:chExt cx="751" cy="741"/>
          </a:xfrm>
        </p:grpSpPr>
        <p:sp>
          <p:nvSpPr>
            <p:cNvPr id="18442" name="Oval 10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7192" name="Picture 11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8" name="Rectangle 12"/>
          <p:cNvSpPr>
            <a:spLocks noChangeArrowheads="1"/>
          </p:cNvSpPr>
          <p:nvPr/>
        </p:nvSpPr>
        <p:spPr bwMode="gray">
          <a:xfrm>
            <a:off x="3900488" y="2082800"/>
            <a:ext cx="1450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F8F8F8"/>
                </a:solidFill>
                <a:cs typeface="Arial" charset="0"/>
              </a:rPr>
              <a:t> 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563888" y="5013176"/>
            <a:ext cx="1466850" cy="1447800"/>
            <a:chOff x="708" y="2203"/>
            <a:chExt cx="751" cy="741"/>
          </a:xfrm>
        </p:grpSpPr>
        <p:sp>
          <p:nvSpPr>
            <p:cNvPr id="18446" name="Oval 14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7190" name="Picture 15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652120" y="3284984"/>
            <a:ext cx="1466850" cy="1447800"/>
            <a:chOff x="708" y="2203"/>
            <a:chExt cx="751" cy="741"/>
          </a:xfrm>
        </p:grpSpPr>
        <p:sp>
          <p:nvSpPr>
            <p:cNvPr id="18450" name="Oval 18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7188" name="Picture 19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54" name="Rectangle 22"/>
          <p:cNvSpPr>
            <a:spLocks noGrp="1" noChangeArrowheads="1"/>
          </p:cNvSpPr>
          <p:nvPr>
            <p:ph type="title"/>
          </p:nvPr>
        </p:nvSpPr>
        <p:spPr bwMode="gray">
          <a:xfrm>
            <a:off x="938849" y="9754"/>
            <a:ext cx="6934200" cy="914400"/>
          </a:xfrm>
        </p:spPr>
        <p:txBody>
          <a:bodyPr/>
          <a:lstStyle/>
          <a:p>
            <a:pPr algn="ctr" eaLnBrk="1" hangingPunct="1">
              <a:buClr>
                <a:srgbClr val="FF0066"/>
              </a:buClr>
              <a:buSzPct val="75000"/>
            </a:pP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МЫШЛЕНИЕ</a:t>
            </a:r>
            <a:endParaRPr lang="en-US" sz="2000" dirty="0" smtClean="0">
              <a:solidFill>
                <a:srgbClr val="000066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348880"/>
            <a:ext cx="19555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80808"/>
                </a:solidFill>
              </a:rPr>
              <a:t>Наглядно-</a:t>
            </a:r>
          </a:p>
          <a:p>
            <a:r>
              <a:rPr lang="ru-RU" sz="1600" b="1" dirty="0" smtClean="0">
                <a:solidFill>
                  <a:srgbClr val="080808"/>
                </a:solidFill>
              </a:rPr>
              <a:t>действенное</a:t>
            </a:r>
          </a:p>
          <a:p>
            <a:r>
              <a:rPr lang="ru-RU" sz="1600" b="1" dirty="0" smtClean="0">
                <a:solidFill>
                  <a:srgbClr val="080808"/>
                </a:solidFill>
              </a:rPr>
              <a:t>мышление</a:t>
            </a:r>
            <a:endParaRPr lang="en-US" sz="1600" b="1" dirty="0">
              <a:solidFill>
                <a:srgbClr val="080808"/>
              </a:solidFill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7128110" y="6515100"/>
            <a:ext cx="2015890" cy="3429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2" name="Picture 4" descr="frukti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869160"/>
            <a:ext cx="2701063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70069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6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36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36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86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86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36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  <p:bldP spid="18438" grpId="0"/>
      <p:bldP spid="18439" grpId="0"/>
      <p:bldP spid="18440" grpId="0"/>
      <p:bldP spid="184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50"/>
            <a:ext cx="8388424" cy="838200"/>
          </a:xfrm>
        </p:spPr>
        <p:txBody>
          <a:bodyPr/>
          <a:lstStyle/>
          <a:p>
            <a:pPr algn="ctr">
              <a:defRPr/>
            </a:pP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ИГРЫ И ЗАДАНИЯ ДЛЯ ТРЕНИРОВКИ </a:t>
            </a:r>
            <a:b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ОБРАЗНОГО МЫШЛЕНИЯ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7128110" y="6515100"/>
            <a:ext cx="2015890" cy="3429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709817"/>
              </p:ext>
            </p:extLst>
          </p:nvPr>
        </p:nvGraphicFramePr>
        <p:xfrm>
          <a:off x="683568" y="1340768"/>
          <a:ext cx="8003232" cy="315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01616"/>
                <a:gridCol w="4001616"/>
              </a:tblGrid>
              <a:tr h="256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СПОСОБНОСТИ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РАЗВИВАЮЩИЕ ИГРЫ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</a:tr>
              <a:tr h="1027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Мысленное преобразование образа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«Головоломка со спичками»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«Проведи линию»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«Письмо марсиан»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«Древняя книга»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</a:tr>
              <a:tr h="513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Ориентация в пространстве по схеме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«Найди дядюшку Скруджа»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«Карта местности»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</a:tr>
              <a:tr h="1284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Чтение и создание схемы объекта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«Пиктограммы»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«Собери по схеме» 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«Нарисуй схему»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«Схемы понятий»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«Зашифруй сказку»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</a:tr>
            </a:tbl>
          </a:graphicData>
        </a:graphic>
      </p:graphicFrame>
      <p:pic>
        <p:nvPicPr>
          <p:cNvPr id="2049" name="Picture 1" descr="SCAN003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303" y="4585069"/>
            <a:ext cx="1080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SCAN002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7046" y="5369922"/>
            <a:ext cx="1354487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SCAN003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1554" y="5606550"/>
            <a:ext cx="1338384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G:\АНДРЕЙ\ГМО\9.Ламонина О.Г\Речемыслительный тренажор\2 часть к речемыслительному тренажору\2часть занятия\Untitled-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4240" y="4886550"/>
            <a:ext cx="248944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АНДРЕЙ\ДИДАКТИЧЕСКИЙ МАТЕРИАЛ\ЗАДАНИЯ ДЕТЯМ\Развитие неречевых процессов\Осипова\Лист 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3594" y="4216959"/>
            <a:ext cx="1800000" cy="247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6049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388424" cy="838200"/>
          </a:xfrm>
        </p:spPr>
        <p:txBody>
          <a:bodyPr/>
          <a:lstStyle/>
          <a:p>
            <a:pPr algn="ctr">
              <a:defRPr/>
            </a:pP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ИГРЫ И ЗАДАНИЯ ДЛЯ ТРЕНИРОВКИ                          ЛОГИЧЕСКОГО МЫШЛЕНИЯ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7128110" y="6515100"/>
            <a:ext cx="2015890" cy="3429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046954"/>
              </p:ext>
            </p:extLst>
          </p:nvPr>
        </p:nvGraphicFramePr>
        <p:xfrm>
          <a:off x="1691680" y="981851"/>
          <a:ext cx="7128792" cy="55343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4396"/>
                <a:gridCol w="3564396"/>
              </a:tblGrid>
              <a:tr h="128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ПРИЕМЫ И УМЕНИЯ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17" marR="271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РАЗВИВАЮЩИЕ ИГРЫ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17" marR="27117" marT="0" marB="0"/>
                </a:tc>
              </a:tr>
              <a:tr h="1415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Сравнение 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17" marR="271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«Найди одинаковые предметы»</a:t>
                      </a:r>
                      <a:endParaRPr lang="ru-RU" sz="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«Найди отличия» </a:t>
                      </a:r>
                      <a:endParaRPr lang="ru-RU" sz="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«Аналогии и противоположности»</a:t>
                      </a:r>
                      <a:endParaRPr lang="ru-RU" sz="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«Общее и особенное»</a:t>
                      </a:r>
                      <a:endParaRPr lang="ru-RU" sz="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«Выбери пару»</a:t>
                      </a:r>
                      <a:endParaRPr lang="ru-RU" sz="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«Похожие домики»</a:t>
                      </a:r>
                      <a:endParaRPr lang="ru-RU" sz="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«Разные портфели»</a:t>
                      </a:r>
                      <a:endParaRPr lang="ru-RU" sz="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«Поиск по признакам»</a:t>
                      </a:r>
                      <a:endParaRPr lang="ru-RU" sz="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«Сравни пословицы»</a:t>
                      </a:r>
                      <a:endParaRPr lang="ru-RU" sz="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«Замок Снежной Королевы»</a:t>
                      </a:r>
                      <a:endParaRPr lang="ru-RU" sz="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«Судьи»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17" marR="27117" marT="0" marB="0"/>
                </a:tc>
              </a:tr>
              <a:tr h="1029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Обобщение 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17" marR="271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«Что это?»</a:t>
                      </a:r>
                      <a:endParaRPr lang="ru-RU" sz="5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«Что лишнее?»</a:t>
                      </a:r>
                      <a:endParaRPr lang="ru-RU" sz="5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«Коллекция репродукций»</a:t>
                      </a:r>
                      <a:endParaRPr lang="ru-RU" sz="5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«Сократи рассказ»</a:t>
                      </a:r>
                      <a:endParaRPr lang="ru-RU" sz="5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«Придумай название»</a:t>
                      </a:r>
                      <a:endParaRPr lang="ru-RU" sz="5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«Составь план рассказа»</a:t>
                      </a:r>
                      <a:endParaRPr lang="ru-RU" sz="5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«Про одно и то же»</a:t>
                      </a:r>
                      <a:endParaRPr lang="ru-RU" sz="5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«Группы пословиц»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17" marR="27117" marT="0" marB="0"/>
                </a:tc>
              </a:tr>
              <a:tr h="514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Систематизация 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17" marR="271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«Продолжи ряд»</a:t>
                      </a:r>
                      <a:endParaRPr lang="ru-RU" sz="5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«Ремонт техники» </a:t>
                      </a:r>
                      <a:endParaRPr lang="ru-RU" sz="5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«Заполни матрицу»</a:t>
                      </a:r>
                      <a:endParaRPr lang="ru-RU" sz="5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«Алгоритм»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17" marR="27117" marT="0" marB="0"/>
                </a:tc>
              </a:tr>
              <a:tr h="386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Смысловое соотнесение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17" marR="271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«Смысловые пары»</a:t>
                      </a:r>
                      <a:endParaRPr lang="ru-RU" sz="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«Скажи иначе» </a:t>
                      </a:r>
                      <a:endParaRPr lang="ru-RU" sz="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«Выбери пословицу»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17" marR="27117" marT="0" marB="0"/>
                </a:tc>
              </a:tr>
              <a:tr h="1158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Классификация 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17" marR="271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«Слова, слоги, буквы»</a:t>
                      </a:r>
                      <a:endParaRPr lang="ru-RU" sz="5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«Живые группы»</a:t>
                      </a:r>
                      <a:endParaRPr lang="ru-RU" sz="5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«Ветвистое дерево»</a:t>
                      </a:r>
                      <a:endParaRPr lang="ru-RU" sz="5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«Расставь по местам»</a:t>
                      </a:r>
                      <a:endParaRPr lang="ru-RU" sz="5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«Придумай понятия»</a:t>
                      </a:r>
                      <a:endParaRPr lang="ru-RU" sz="5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«Круги»</a:t>
                      </a:r>
                      <a:endParaRPr lang="ru-RU" sz="5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«Пересечения понятий»</a:t>
                      </a:r>
                      <a:endParaRPr lang="ru-RU" sz="5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«Чего больше?»</a:t>
                      </a:r>
                      <a:endParaRPr lang="ru-RU" sz="5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«Ромбы»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17" marR="27117" marT="0" marB="0"/>
                </a:tc>
              </a:tr>
              <a:tr h="257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Определение понятий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17" marR="271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«Дай определение» </a:t>
                      </a:r>
                      <a:endParaRPr lang="ru-RU" sz="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«Что это такое?»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17" marR="27117" marT="0" marB="0"/>
                </a:tc>
              </a:tr>
              <a:tr h="643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Умозаключения 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17" marR="271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«Причина-следствие»</a:t>
                      </a:r>
                      <a:endParaRPr lang="ru-RU" sz="5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«Сделай вывод» </a:t>
                      </a:r>
                      <a:endParaRPr lang="ru-RU" sz="5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«Распутай суждения»</a:t>
                      </a:r>
                      <a:endParaRPr lang="ru-RU" sz="5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«Логические задачи»</a:t>
                      </a:r>
                      <a:endParaRPr lang="ru-RU" sz="5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«Знайка»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17" marR="27117" marT="0" marB="0"/>
                </a:tc>
              </a:tr>
            </a:tbl>
          </a:graphicData>
        </a:graphic>
      </p:graphicFrame>
      <p:pic>
        <p:nvPicPr>
          <p:cNvPr id="6" name="Picture 4" descr="sokrati_kartinki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509120"/>
            <a:ext cx="202409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50708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РАЗВИТИЕ ВООБРАЖЕНИЯ</a:t>
            </a:r>
            <a:endParaRPr lang="en-US" sz="2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gray">
          <a:xfrm>
            <a:off x="3683000" y="3194050"/>
            <a:ext cx="2587625" cy="1891134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gray">
          <a:xfrm>
            <a:off x="6446838" y="3194050"/>
            <a:ext cx="2587625" cy="1891134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269" name="Group 5"/>
          <p:cNvGrpSpPr>
            <a:grpSpLocks/>
          </p:cNvGrpSpPr>
          <p:nvPr/>
        </p:nvGrpSpPr>
        <p:grpSpPr bwMode="auto">
          <a:xfrm>
            <a:off x="6586538" y="2943225"/>
            <a:ext cx="2355850" cy="523875"/>
            <a:chOff x="3964" y="2071"/>
            <a:chExt cx="1484" cy="330"/>
          </a:xfrm>
        </p:grpSpPr>
        <p:sp>
          <p:nvSpPr>
            <p:cNvPr id="11270" name="AutoShape 6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1" name="AutoShape 7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72" name="Rectangle 8"/>
          <p:cNvSpPr>
            <a:spLocks noChangeArrowheads="1"/>
          </p:cNvSpPr>
          <p:nvPr/>
        </p:nvSpPr>
        <p:spPr bwMode="black">
          <a:xfrm>
            <a:off x="6599827" y="2994025"/>
            <a:ext cx="23276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</a:rPr>
              <a:t>Мысленный образ</a:t>
            </a:r>
            <a:endParaRPr lang="en-US" b="1" dirty="0">
              <a:solidFill>
                <a:srgbClr val="FFFFFF"/>
              </a:solidFill>
            </a:endParaRPr>
          </a:p>
        </p:txBody>
      </p:sp>
      <p:grpSp>
        <p:nvGrpSpPr>
          <p:cNvPr id="11273" name="Group 9"/>
          <p:cNvGrpSpPr>
            <a:grpSpLocks/>
          </p:cNvGrpSpPr>
          <p:nvPr/>
        </p:nvGrpSpPr>
        <p:grpSpPr bwMode="auto">
          <a:xfrm>
            <a:off x="3794125" y="2943225"/>
            <a:ext cx="2355850" cy="523875"/>
            <a:chOff x="2140" y="2071"/>
            <a:chExt cx="1484" cy="330"/>
          </a:xfrm>
        </p:grpSpPr>
        <p:sp>
          <p:nvSpPr>
            <p:cNvPr id="11274" name="AutoShape 10"/>
            <p:cNvSpPr>
              <a:spLocks noChangeArrowheads="1"/>
            </p:cNvSpPr>
            <p:nvPr/>
          </p:nvSpPr>
          <p:spPr bwMode="ltGray">
            <a:xfrm>
              <a:off x="2140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38100" algn="ctr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5" name="AutoShape 11"/>
            <p:cNvSpPr>
              <a:spLocks noChangeArrowheads="1"/>
            </p:cNvSpPr>
            <p:nvPr/>
          </p:nvSpPr>
          <p:spPr bwMode="ltGray">
            <a:xfrm>
              <a:off x="2163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76" name="Rectangle 12"/>
          <p:cNvSpPr>
            <a:spLocks noChangeArrowheads="1"/>
          </p:cNvSpPr>
          <p:nvPr/>
        </p:nvSpPr>
        <p:spPr bwMode="black">
          <a:xfrm>
            <a:off x="4292288" y="2994025"/>
            <a:ext cx="13452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</a:rPr>
              <a:t>Активное</a:t>
            </a:r>
            <a:r>
              <a:rPr lang="ru-RU" sz="2000" b="1" dirty="0" smtClean="0">
                <a:solidFill>
                  <a:srgbClr val="FFFFFF"/>
                </a:solidFill>
              </a:rPr>
              <a:t> 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gray">
          <a:xfrm>
            <a:off x="920750" y="3194050"/>
            <a:ext cx="2587625" cy="1891134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ltGray">
          <a:xfrm>
            <a:off x="1019175" y="2943225"/>
            <a:ext cx="2355850" cy="52387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ltGray">
          <a:xfrm>
            <a:off x="1055688" y="2974975"/>
            <a:ext cx="2273300" cy="125413"/>
          </a:xfrm>
          <a:prstGeom prst="roundRect">
            <a:avLst>
              <a:gd name="adj" fmla="val 28356"/>
            </a:avLst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chemeClr val="hlink">
                  <a:alpha val="7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13500000" algn="ctr" rotWithShape="0">
                    <a:srgbClr val="FF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black">
          <a:xfrm>
            <a:off x="1439593" y="2994025"/>
            <a:ext cx="1500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</a:rPr>
              <a:t>Пассивное</a:t>
            </a:r>
            <a:r>
              <a:rPr lang="ru-RU" sz="2000" b="1" dirty="0" smtClean="0">
                <a:solidFill>
                  <a:srgbClr val="FFFFFF"/>
                </a:solidFill>
              </a:rPr>
              <a:t> 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gray">
          <a:xfrm>
            <a:off x="1143000" y="2493963"/>
            <a:ext cx="391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b="1" dirty="0" smtClean="0">
                <a:solidFill>
                  <a:srgbClr val="000000"/>
                </a:solidFill>
              </a:rPr>
              <a:t>Воображение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gray">
          <a:xfrm>
            <a:off x="1065213" y="3736975"/>
            <a:ext cx="226218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1600" b="1" dirty="0" smtClean="0">
                <a:solidFill>
                  <a:srgbClr val="000000"/>
                </a:solidFill>
              </a:rPr>
              <a:t>Возникает «само по себе» , без постановки специальной цели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gray">
          <a:xfrm>
            <a:off x="3754438" y="3770313"/>
            <a:ext cx="25066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</a:rPr>
              <a:t>репродуктивное (воссоздающее)</a:t>
            </a:r>
            <a:endParaRPr lang="en-US" sz="1600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</a:rPr>
              <a:t>продуктивное (творческое)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gray">
          <a:xfrm>
            <a:off x="6496050" y="3770313"/>
            <a:ext cx="25066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</a:rPr>
              <a:t>наглядность</a:t>
            </a:r>
            <a:endParaRPr lang="en-US" sz="1600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</a:rPr>
              <a:t>управляемость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5637528" y="1447800"/>
            <a:ext cx="313976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buSzPct val="95000"/>
            </a:pPr>
            <a:r>
              <a:rPr lang="ru-RU" b="1" dirty="0" smtClean="0">
                <a:solidFill>
                  <a:srgbClr val="000066"/>
                </a:solidFill>
                <a:latin typeface="Monotype Corsiva" pitchFamily="66" charset="0"/>
              </a:rPr>
              <a:t>Если быть абсолютно логичным, то сделать открытие нельзя.</a:t>
            </a:r>
          </a:p>
          <a:p>
            <a:pPr algn="r">
              <a:buClr>
                <a:schemeClr val="tx2"/>
              </a:buClr>
              <a:buSzPct val="95000"/>
            </a:pPr>
            <a:r>
              <a:rPr lang="ru-RU" b="1" dirty="0" smtClean="0">
                <a:solidFill>
                  <a:srgbClr val="000066"/>
                </a:solidFill>
                <a:latin typeface="Monotype Corsiva" pitchFamily="66" charset="0"/>
              </a:rPr>
              <a:t>Эйнштейн</a:t>
            </a:r>
            <a:r>
              <a:rPr lang="ru-RU" sz="2000" b="1" dirty="0" smtClean="0">
                <a:solidFill>
                  <a:srgbClr val="000066"/>
                </a:solidFill>
              </a:rPr>
              <a:t> </a:t>
            </a:r>
            <a:endParaRPr lang="en-US" sz="2000" b="1" dirty="0">
              <a:solidFill>
                <a:srgbClr val="000066"/>
              </a:solidFill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7136165" y="6538944"/>
            <a:ext cx="2007835" cy="319055"/>
          </a:xfrm>
          <a:prstGeom prst="rect">
            <a:avLst/>
          </a:prstGeom>
          <a:solidFill>
            <a:srgbClr val="99CCFF">
              <a:alpha val="97255"/>
            </a:srgbClr>
          </a:solidFill>
          <a:ln>
            <a:noFill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50"/>
            <a:ext cx="8532440" cy="838200"/>
          </a:xfrm>
        </p:spPr>
        <p:txBody>
          <a:bodyPr/>
          <a:lstStyle/>
          <a:p>
            <a:pPr algn="ctr">
              <a:defRPr/>
            </a:pP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ИГРЫ ДЛЯ ТРЕНИРОВКИ ВООБРАЖЕНИЯ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7128110" y="6515100"/>
            <a:ext cx="2015890" cy="3429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4084639775"/>
              </p:ext>
            </p:extLst>
          </p:nvPr>
        </p:nvGraphicFramePr>
        <p:xfrm>
          <a:off x="611561" y="1018102"/>
          <a:ext cx="7524494" cy="5678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2247"/>
                <a:gridCol w="3762247"/>
              </a:tblGrid>
              <a:tr h="194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СПОСОБНОСТИ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90" marR="45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РАЗВИВАЮЩИЕ ИГРЫ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90" marR="45990" marT="0" marB="0"/>
                </a:tc>
              </a:tr>
              <a:tr h="1360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Создание и вербализация образа 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90" marR="45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«Бывает ли такое?»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«Переводчик» 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«План комнаты»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«Лабиринт»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«Мысленное фото»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«День рождения»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«Разные образы»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90" marR="45990" marT="0" marB="0"/>
                </a:tc>
              </a:tr>
              <a:tr h="777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Воссоздание целого из частей 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90" marR="45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«Откуда кусочек?»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«Воссоздай рисунок»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«Собери картинку»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«Собери фигуру»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90" marR="45990" marT="0" marB="0"/>
                </a:tc>
              </a:tr>
              <a:tr h="388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Преобразование объекта в пространстве 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90" marR="45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«Салфетки с узором»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«Развертки» 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90" marR="45990" marT="0" marB="0"/>
                </a:tc>
              </a:tr>
              <a:tr h="388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Представление взаимного расположения объектов в пространстве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90" marR="45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«Трио»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«Вид из иллюминатора»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90" marR="45990" marT="0" marB="0"/>
                </a:tc>
              </a:tr>
              <a:tr h="582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Создание и реализация плана замысла 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90" marR="45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«Собери по схеме»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«Нарисуй схему»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«Зашифруй сказку»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90" marR="45990" marT="0" marB="0"/>
                </a:tc>
              </a:tr>
              <a:tr h="777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Создание и реализация плана замысла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90" marR="45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«Расшифруй сказку» 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«Архитектор»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«Скульптор»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«Смешные картинки»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90" marR="45990" marT="0" marB="0"/>
                </a:tc>
              </a:tr>
              <a:tr h="777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Интерпретация и построение метафор и нонсенсов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90" marR="45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«Объясни метафору»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«Заверши метафору» 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«Язык инопланетян»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«Нонсенсы»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90" marR="45990" marT="0" marB="0"/>
                </a:tc>
              </a:tr>
            </a:tbl>
          </a:graphicData>
        </a:graphic>
      </p:graphicFrame>
      <p:pic>
        <p:nvPicPr>
          <p:cNvPr id="5" name="Picture 4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437112"/>
            <a:ext cx="2427325" cy="18000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638495">
            <a:off x="6867390" y="2025992"/>
            <a:ext cx="1622425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48260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solidFill>
                  <a:srgbClr val="000066"/>
                </a:solidFill>
                <a:latin typeface="Bookman Old Style" pitchFamily="18" charset="0"/>
              </a:rPr>
              <a:t>7 «ЗОЛОТЫХ» ПРАВИЛ ДЛЯ ВЗРОСЛЫХ</a:t>
            </a:r>
            <a:endParaRPr lang="en-US" sz="2000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gray">
          <a:xfrm>
            <a:off x="2362200" y="4854575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gray">
          <a:xfrm rot="3419336">
            <a:off x="2078037" y="4278313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gray">
          <a:xfrm>
            <a:off x="2132513" y="4321175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</a:rPr>
              <a:t>5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gray">
          <a:xfrm>
            <a:off x="2362200" y="2339975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gray">
          <a:xfrm rot="3419336">
            <a:off x="2078037" y="176371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gray">
          <a:xfrm>
            <a:off x="2803173" y="1926005"/>
            <a:ext cx="28737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1600" b="1" dirty="0" smtClean="0"/>
              <a:t>Не спешите подсказывать</a:t>
            </a:r>
            <a:endParaRPr lang="en-US" sz="1600" b="1" dirty="0"/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gray">
          <a:xfrm>
            <a:off x="2132513" y="1806575"/>
            <a:ext cx="3561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</a:rPr>
              <a:t>2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gray">
          <a:xfrm>
            <a:off x="2362200" y="3178175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gray">
          <a:xfrm rot="3419336">
            <a:off x="2078037" y="260191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gray">
          <a:xfrm>
            <a:off x="2132513" y="2644775"/>
            <a:ext cx="3561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</a:rPr>
              <a:t>3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gray">
          <a:xfrm>
            <a:off x="2363788" y="4014788"/>
            <a:ext cx="4799012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gray">
          <a:xfrm rot="3419336">
            <a:off x="2078037" y="3440113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gray">
          <a:xfrm>
            <a:off x="2132513" y="3482975"/>
            <a:ext cx="3561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</a:rPr>
              <a:t>4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gray">
          <a:xfrm>
            <a:off x="2362200" y="5715000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47" name="Rectangle 27"/>
          <p:cNvSpPr>
            <a:spLocks noChangeArrowheads="1"/>
          </p:cNvSpPr>
          <p:nvPr/>
        </p:nvSpPr>
        <p:spPr bwMode="ltGray">
          <a:xfrm rot="3419336">
            <a:off x="2078037" y="5138738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gray">
          <a:xfrm>
            <a:off x="2132513" y="5181600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</a:rPr>
              <a:t>6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gray">
          <a:xfrm>
            <a:off x="2889808" y="2755644"/>
            <a:ext cx="334559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1600" b="1" dirty="0" smtClean="0"/>
              <a:t>Не получается – пропусти игру</a:t>
            </a:r>
            <a:endParaRPr lang="en-US" sz="1600" b="1" dirty="0"/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gray">
          <a:xfrm>
            <a:off x="2865523" y="3581652"/>
            <a:ext cx="40320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1600" b="1" dirty="0" smtClean="0"/>
              <a:t>Пусть ребенок докажет свое решение</a:t>
            </a:r>
            <a:endParaRPr lang="en-US" sz="1600" b="1" dirty="0"/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gray">
          <a:xfrm>
            <a:off x="2922188" y="5273933"/>
            <a:ext cx="38949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1600" b="1" dirty="0" smtClean="0"/>
              <a:t>Игра должна быть только в радость</a:t>
            </a:r>
            <a:endParaRPr lang="en-US" sz="1600" b="1" dirty="0"/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gray">
          <a:xfrm>
            <a:off x="2922188" y="6072296"/>
            <a:ext cx="16375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1600" b="1" dirty="0" smtClean="0"/>
              <a:t>Нет - насилию</a:t>
            </a:r>
            <a:endParaRPr lang="en-US" sz="1600" b="1" dirty="0"/>
          </a:p>
        </p:txBody>
      </p:sp>
      <p:pic>
        <p:nvPicPr>
          <p:cNvPr id="5153" name="Picture 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6625"/>
                    </a14:imgEffect>
                    <a14:imgEffect>
                      <a14:saturation sat="2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458741"/>
            <a:ext cx="2123728" cy="40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Line 16"/>
          <p:cNvSpPr>
            <a:spLocks noChangeShapeType="1"/>
          </p:cNvSpPr>
          <p:nvPr/>
        </p:nvSpPr>
        <p:spPr bwMode="gray">
          <a:xfrm>
            <a:off x="2362200" y="1667890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gray">
          <a:xfrm>
            <a:off x="2363788" y="6445422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gray">
          <a:xfrm rot="3419336">
            <a:off x="2070894" y="1064687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gray">
          <a:xfrm>
            <a:off x="2140742" y="1096437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gray">
          <a:xfrm>
            <a:off x="2132513" y="5887287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gray">
          <a:xfrm rot="3419336">
            <a:off x="2080241" y="5855537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gray">
          <a:xfrm>
            <a:off x="2146681" y="5887287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FF"/>
                </a:solidFill>
              </a:rPr>
              <a:t>7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gray">
          <a:xfrm>
            <a:off x="2803173" y="1206225"/>
            <a:ext cx="43994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1600" b="1" dirty="0" smtClean="0"/>
              <a:t>Хвалите за успехи, не ругайте за неудачи</a:t>
            </a:r>
            <a:endParaRPr lang="en-US" sz="1600" b="1" dirty="0"/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gray">
          <a:xfrm>
            <a:off x="2833264" y="4417404"/>
            <a:ext cx="43057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1600" b="1" dirty="0" smtClean="0"/>
              <a:t>Учитывайте индивидуальность ребенка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03848" y="404664"/>
            <a:ext cx="5715000" cy="2520280"/>
          </a:xfrm>
        </p:spPr>
        <p:txBody>
          <a:bodyPr/>
          <a:lstStyle/>
          <a:p>
            <a:r>
              <a:rPr lang="ru-RU" sz="1400" b="1" dirty="0" smtClean="0"/>
              <a:t>Развитие познавательных процессов</a:t>
            </a:r>
            <a:r>
              <a:rPr lang="ru-RU" sz="1400" dirty="0" smtClean="0"/>
              <a:t> у учащихся полезно в любом возрасте (как для детей с нормальным онтогенетическим развитием, так и для детей с отставанием в развитии), однако оптимальным следует считать младший школьный возраст, когда ряд высших психических функций находится в сенситивном периоде развития</a:t>
            </a:r>
            <a:r>
              <a:rPr lang="ru-RU" sz="1400" dirty="0" smtClean="0"/>
              <a:t>.</a:t>
            </a:r>
            <a:endParaRPr lang="ru-RU" sz="1400" dirty="0" smtClean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7740650" y="6237288"/>
            <a:ext cx="1403350" cy="287337"/>
          </a:xfrm>
          <a:prstGeom prst="rect">
            <a:avLst/>
          </a:prstGeom>
          <a:solidFill>
            <a:srgbClr val="99CCFF">
              <a:alpha val="97255"/>
            </a:srgbClr>
          </a:solidFill>
          <a:ln>
            <a:noFill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gray">
          <a:xfrm>
            <a:off x="4788024" y="4581128"/>
            <a:ext cx="4130824" cy="165618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УВАЖАЕМЫЕ РОДИТЕЛИ!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ИГРАЙТЕ В ИГРЫ С ДЕТЬМИ.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ЖЕЛАЮ ТВОРЧЕСКИХ УСПЕХОВ!</a:t>
            </a:r>
          </a:p>
        </p:txBody>
      </p:sp>
    </p:spTree>
    <p:extLst>
      <p:ext uri="{BB962C8B-B14F-4D97-AF65-F5344CB8AC3E}">
        <p14:creationId xmlns:p14="http://schemas.microsoft.com/office/powerpoint/2010/main" xmlns="" val="346353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7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4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build="p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76200"/>
            <a:ext cx="5940896" cy="914400"/>
          </a:xfrm>
        </p:spPr>
        <p:txBody>
          <a:bodyPr/>
          <a:lstStyle/>
          <a:p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ПОЗНАВАТЕЛЬНАЯ ДЕЯТЕЛЬНОСТЬ</a:t>
            </a:r>
            <a:endParaRPr lang="en-US" sz="2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2446338" y="3173413"/>
            <a:ext cx="4905375" cy="1839763"/>
            <a:chOff x="995" y="1472"/>
            <a:chExt cx="3785" cy="1872"/>
          </a:xfrm>
        </p:grpSpPr>
        <p:sp>
          <p:nvSpPr>
            <p:cNvPr id="24580" name="AutoShape 4"/>
            <p:cNvSpPr>
              <a:spLocks noChangeArrowheads="1"/>
            </p:cNvSpPr>
            <p:nvPr/>
          </p:nvSpPr>
          <p:spPr bwMode="gray">
            <a:xfrm>
              <a:off x="995" y="1588"/>
              <a:ext cx="3785" cy="1756"/>
            </a:xfrm>
            <a:custGeom>
              <a:avLst/>
              <a:gdLst>
                <a:gd name="G0" fmla="+- 3013 0 0"/>
                <a:gd name="G1" fmla="+- 21600 0 3013"/>
                <a:gd name="G2" fmla="+- 21600 0 3013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13" y="10800"/>
                  </a:moveTo>
                  <a:cubicBezTo>
                    <a:pt x="3013" y="15101"/>
                    <a:pt x="6499" y="18587"/>
                    <a:pt x="10800" y="18587"/>
                  </a:cubicBezTo>
                  <a:cubicBezTo>
                    <a:pt x="15101" y="18587"/>
                    <a:pt x="18587" y="15101"/>
                    <a:pt x="18587" y="10800"/>
                  </a:cubicBezTo>
                  <a:cubicBezTo>
                    <a:pt x="18587" y="6499"/>
                    <a:pt x="15101" y="3013"/>
                    <a:pt x="10800" y="3013"/>
                  </a:cubicBezTo>
                  <a:cubicBezTo>
                    <a:pt x="6499" y="3013"/>
                    <a:pt x="3013" y="6499"/>
                    <a:pt x="3013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1" name="AutoShape 5"/>
            <p:cNvSpPr>
              <a:spLocks noChangeArrowheads="1"/>
            </p:cNvSpPr>
            <p:nvPr/>
          </p:nvSpPr>
          <p:spPr bwMode="gray">
            <a:xfrm>
              <a:off x="995" y="1478"/>
              <a:ext cx="3785" cy="1756"/>
            </a:xfrm>
            <a:custGeom>
              <a:avLst/>
              <a:gdLst>
                <a:gd name="G0" fmla="+- 3013 0 0"/>
                <a:gd name="G1" fmla="+- 21600 0 3013"/>
                <a:gd name="G2" fmla="+- 21600 0 3013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13" y="10800"/>
                  </a:moveTo>
                  <a:cubicBezTo>
                    <a:pt x="3013" y="15101"/>
                    <a:pt x="6499" y="18587"/>
                    <a:pt x="10800" y="18587"/>
                  </a:cubicBezTo>
                  <a:cubicBezTo>
                    <a:pt x="15101" y="18587"/>
                    <a:pt x="18587" y="15101"/>
                    <a:pt x="18587" y="10800"/>
                  </a:cubicBezTo>
                  <a:cubicBezTo>
                    <a:pt x="18587" y="6499"/>
                    <a:pt x="15101" y="3013"/>
                    <a:pt x="10800" y="3013"/>
                  </a:cubicBezTo>
                  <a:cubicBezTo>
                    <a:pt x="6499" y="3013"/>
                    <a:pt x="3013" y="6499"/>
                    <a:pt x="3013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2" name="Line 6"/>
            <p:cNvSpPr>
              <a:spLocks noChangeShapeType="1"/>
            </p:cNvSpPr>
            <p:nvPr/>
          </p:nvSpPr>
          <p:spPr bwMode="gray">
            <a:xfrm flipV="1">
              <a:off x="2872" y="1472"/>
              <a:ext cx="0" cy="35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3" name="Line 7"/>
            <p:cNvSpPr>
              <a:spLocks noChangeShapeType="1"/>
            </p:cNvSpPr>
            <p:nvPr/>
          </p:nvSpPr>
          <p:spPr bwMode="gray">
            <a:xfrm>
              <a:off x="1793" y="1974"/>
              <a:ext cx="0" cy="11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4" name="Line 8"/>
            <p:cNvSpPr>
              <a:spLocks noChangeShapeType="1"/>
            </p:cNvSpPr>
            <p:nvPr/>
          </p:nvSpPr>
          <p:spPr bwMode="gray">
            <a:xfrm>
              <a:off x="3951" y="1959"/>
              <a:ext cx="0" cy="12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5" name="Line 9"/>
            <p:cNvSpPr>
              <a:spLocks noChangeShapeType="1"/>
            </p:cNvSpPr>
            <p:nvPr/>
          </p:nvSpPr>
          <p:spPr bwMode="gray">
            <a:xfrm flipV="1">
              <a:off x="3951" y="1794"/>
              <a:ext cx="384" cy="16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6" name="Line 10"/>
            <p:cNvSpPr>
              <a:spLocks noChangeShapeType="1"/>
            </p:cNvSpPr>
            <p:nvPr/>
          </p:nvSpPr>
          <p:spPr bwMode="gray">
            <a:xfrm flipH="1" flipV="1">
              <a:off x="1413" y="1801"/>
              <a:ext cx="378" cy="17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7" name="Line 11"/>
            <p:cNvSpPr>
              <a:spLocks noChangeShapeType="1"/>
            </p:cNvSpPr>
            <p:nvPr/>
          </p:nvSpPr>
          <p:spPr bwMode="gray">
            <a:xfrm flipH="1">
              <a:off x="1856" y="2884"/>
              <a:ext cx="291" cy="20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8" name="Line 12"/>
            <p:cNvSpPr>
              <a:spLocks noChangeShapeType="1"/>
            </p:cNvSpPr>
            <p:nvPr/>
          </p:nvSpPr>
          <p:spPr bwMode="gray">
            <a:xfrm>
              <a:off x="3752" y="2843"/>
              <a:ext cx="365" cy="1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9" name="Line 13"/>
            <p:cNvSpPr>
              <a:spLocks noChangeShapeType="1"/>
            </p:cNvSpPr>
            <p:nvPr/>
          </p:nvSpPr>
          <p:spPr bwMode="gray">
            <a:xfrm flipH="1">
              <a:off x="1850" y="3090"/>
              <a:ext cx="7" cy="11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0" name="Line 14"/>
            <p:cNvSpPr>
              <a:spLocks noChangeShapeType="1"/>
            </p:cNvSpPr>
            <p:nvPr/>
          </p:nvSpPr>
          <p:spPr bwMode="gray">
            <a:xfrm flipH="1">
              <a:off x="4112" y="3022"/>
              <a:ext cx="7" cy="11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4591" name="Line 15"/>
          <p:cNvSpPr>
            <a:spLocks noChangeShapeType="1"/>
          </p:cNvSpPr>
          <p:nvPr/>
        </p:nvSpPr>
        <p:spPr bwMode="black">
          <a:xfrm>
            <a:off x="4005263" y="3000375"/>
            <a:ext cx="0" cy="43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black">
          <a:xfrm>
            <a:off x="5824538" y="2955925"/>
            <a:ext cx="0" cy="481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black">
          <a:xfrm flipV="1">
            <a:off x="5004048" y="4797152"/>
            <a:ext cx="0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gray">
          <a:xfrm flipH="1" flipV="1">
            <a:off x="6956425" y="426243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gray">
          <a:xfrm flipV="1">
            <a:off x="2219325" y="426243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black">
          <a:xfrm>
            <a:off x="3155950" y="2565400"/>
            <a:ext cx="1676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/>
              <a:t>ОЩУЩЕНИЯ И ВОСПРИЯТИЕ</a:t>
            </a:r>
            <a:endParaRPr lang="en-US" sz="1600" b="1" dirty="0"/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black">
          <a:xfrm>
            <a:off x="4997450" y="25654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/>
              <a:t>ВНИМАНИЕ</a:t>
            </a:r>
            <a:endParaRPr lang="en-US" sz="1600" b="1" dirty="0"/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black">
          <a:xfrm>
            <a:off x="7534275" y="4098925"/>
            <a:ext cx="1609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/>
              <a:t>ПАМЯТЬ</a:t>
            </a:r>
            <a:endParaRPr lang="en-US" sz="1600" b="1" dirty="0"/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black">
          <a:xfrm>
            <a:off x="4211960" y="5301208"/>
            <a:ext cx="1676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/>
              <a:t>МЫШЛЕНИЕ</a:t>
            </a:r>
            <a:endParaRPr lang="en-US" sz="1600" b="1" dirty="0"/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black">
          <a:xfrm>
            <a:off x="467544" y="4022725"/>
            <a:ext cx="18640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 b="1" dirty="0" smtClean="0"/>
              <a:t>ВООБРАЖЕНИЕ</a:t>
            </a:r>
            <a:endParaRPr lang="en-US" sz="1600" b="1" dirty="0"/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black">
          <a:xfrm>
            <a:off x="3707904" y="4065588"/>
            <a:ext cx="25202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rgbClr val="000066"/>
                </a:solidFill>
              </a:rPr>
              <a:t>ПОЗНАВАТЕЛЬНЫЕ ПРОЦЕССЫ</a:t>
            </a:r>
            <a:endParaRPr lang="en-US" sz="1400" b="1" dirty="0">
              <a:solidFill>
                <a:srgbClr val="000066"/>
              </a:solidFill>
            </a:endParaRPr>
          </a:p>
        </p:txBody>
      </p:sp>
      <p:sp>
        <p:nvSpPr>
          <p:cNvPr id="24602" name="AutoShape 26"/>
          <p:cNvSpPr>
            <a:spLocks noChangeArrowheads="1"/>
          </p:cNvSpPr>
          <p:nvPr/>
        </p:nvSpPr>
        <p:spPr bwMode="gray">
          <a:xfrm>
            <a:off x="3698875" y="3732213"/>
            <a:ext cx="2339975" cy="663575"/>
          </a:xfrm>
          <a:custGeom>
            <a:avLst/>
            <a:gdLst>
              <a:gd name="G0" fmla="+- 13742 0 0"/>
              <a:gd name="G1" fmla="+- -11677937 0 0"/>
              <a:gd name="G2" fmla="+- 13742 0 -11677937"/>
              <a:gd name="G3" fmla="+- 10800 0 0"/>
              <a:gd name="G4" fmla="+- 0 0 1374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470 0 0"/>
              <a:gd name="G9" fmla="+- 0 0 -11677937"/>
              <a:gd name="G10" fmla="+- 8470 0 2700"/>
              <a:gd name="G11" fmla="cos G10 13742"/>
              <a:gd name="G12" fmla="sin G10 13742"/>
              <a:gd name="G13" fmla="cos 13500 13742"/>
              <a:gd name="G14" fmla="sin 13500 13742"/>
              <a:gd name="G15" fmla="+- G11 10800 0"/>
              <a:gd name="G16" fmla="+- G12 10800 0"/>
              <a:gd name="G17" fmla="+- G13 10800 0"/>
              <a:gd name="G18" fmla="+- G14 10800 0"/>
              <a:gd name="G19" fmla="*/ 8470 1 2"/>
              <a:gd name="G20" fmla="+- G19 5400 0"/>
              <a:gd name="G21" fmla="cos G20 13742"/>
              <a:gd name="G22" fmla="sin G20 13742"/>
              <a:gd name="G23" fmla="+- G21 10800 0"/>
              <a:gd name="G24" fmla="+- G12 G23 G22"/>
              <a:gd name="G25" fmla="+- G22 G23 G11"/>
              <a:gd name="G26" fmla="cos 10800 13742"/>
              <a:gd name="G27" fmla="sin 10800 13742"/>
              <a:gd name="G28" fmla="cos 8470 13742"/>
              <a:gd name="G29" fmla="sin 8470 1374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677937"/>
              <a:gd name="G36" fmla="sin G34 -11677937"/>
              <a:gd name="G37" fmla="+/ -11677937 1374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470 G39"/>
              <a:gd name="G43" fmla="sin 847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990 w 21600"/>
              <a:gd name="T5" fmla="*/ 1 h 21600"/>
              <a:gd name="T6" fmla="*/ 1169 w 21600"/>
              <a:gd name="T7" fmla="*/ 10495 h 21600"/>
              <a:gd name="T8" fmla="*/ 10949 w 21600"/>
              <a:gd name="T9" fmla="*/ 2331 h 21600"/>
              <a:gd name="T10" fmla="*/ 24299 w 21600"/>
              <a:gd name="T11" fmla="*/ 10849 h 21600"/>
              <a:gd name="T12" fmla="*/ 20420 w 21600"/>
              <a:gd name="T13" fmla="*/ 14700 h 21600"/>
              <a:gd name="T14" fmla="*/ 16569 w 21600"/>
              <a:gd name="T15" fmla="*/ 10821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269" y="10830"/>
                </a:moveTo>
                <a:cubicBezTo>
                  <a:pt x="19269" y="10820"/>
                  <a:pt x="19270" y="10810"/>
                  <a:pt x="19270" y="10800"/>
                </a:cubicBezTo>
                <a:cubicBezTo>
                  <a:pt x="19270" y="6122"/>
                  <a:pt x="15477" y="2330"/>
                  <a:pt x="10800" y="2330"/>
                </a:cubicBezTo>
                <a:cubicBezTo>
                  <a:pt x="6226" y="2329"/>
                  <a:pt x="2478" y="5961"/>
                  <a:pt x="2334" y="10532"/>
                </a:cubicBezTo>
                <a:lnTo>
                  <a:pt x="5" y="10459"/>
                </a:lnTo>
                <a:cubicBezTo>
                  <a:pt x="189" y="4630"/>
                  <a:pt x="4968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13"/>
                  <a:pt x="21599" y="10826"/>
                  <a:pt x="21599" y="10839"/>
                </a:cubicBezTo>
                <a:lnTo>
                  <a:pt x="24299" y="10849"/>
                </a:lnTo>
                <a:lnTo>
                  <a:pt x="20420" y="14700"/>
                </a:lnTo>
                <a:lnTo>
                  <a:pt x="16569" y="10821"/>
                </a:lnTo>
                <a:lnTo>
                  <a:pt x="19269" y="1083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shade val="5451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603" name="AutoShape 27"/>
          <p:cNvSpPr>
            <a:spLocks noChangeArrowheads="1"/>
          </p:cNvSpPr>
          <p:nvPr/>
        </p:nvSpPr>
        <p:spPr bwMode="gray">
          <a:xfrm flipH="1" flipV="1">
            <a:off x="3778250" y="4364038"/>
            <a:ext cx="2392363" cy="620712"/>
          </a:xfrm>
          <a:custGeom>
            <a:avLst/>
            <a:gdLst>
              <a:gd name="G0" fmla="+- -14015 0 0"/>
              <a:gd name="G1" fmla="+- -11677937 0 0"/>
              <a:gd name="G2" fmla="+- -14015 0 -11677937"/>
              <a:gd name="G3" fmla="+- 10800 0 0"/>
              <a:gd name="G4" fmla="+- 0 0 -14015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574 0 0"/>
              <a:gd name="G9" fmla="+- 0 0 -11677937"/>
              <a:gd name="G10" fmla="+- 8574 0 2700"/>
              <a:gd name="G11" fmla="cos G10 -14015"/>
              <a:gd name="G12" fmla="sin G10 -14015"/>
              <a:gd name="G13" fmla="cos 13500 -14015"/>
              <a:gd name="G14" fmla="sin 13500 -14015"/>
              <a:gd name="G15" fmla="+- G11 10800 0"/>
              <a:gd name="G16" fmla="+- G12 10800 0"/>
              <a:gd name="G17" fmla="+- G13 10800 0"/>
              <a:gd name="G18" fmla="+- G14 10800 0"/>
              <a:gd name="G19" fmla="*/ 8574 1 2"/>
              <a:gd name="G20" fmla="+- G19 5400 0"/>
              <a:gd name="G21" fmla="cos G20 -14015"/>
              <a:gd name="G22" fmla="sin G20 -14015"/>
              <a:gd name="G23" fmla="+- G21 10800 0"/>
              <a:gd name="G24" fmla="+- G12 G23 G22"/>
              <a:gd name="G25" fmla="+- G22 G23 G11"/>
              <a:gd name="G26" fmla="cos 10800 -14015"/>
              <a:gd name="G27" fmla="sin 10800 -14015"/>
              <a:gd name="G28" fmla="cos 8574 -14015"/>
              <a:gd name="G29" fmla="sin 8574 -14015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677937"/>
              <a:gd name="G36" fmla="sin G34 -11677937"/>
              <a:gd name="G37" fmla="+/ -11677937 -14015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574 G39"/>
              <a:gd name="G43" fmla="sin 8574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950 w 21600"/>
              <a:gd name="T5" fmla="*/ 1 h 21600"/>
              <a:gd name="T6" fmla="*/ 1117 w 21600"/>
              <a:gd name="T7" fmla="*/ 10494 h 21600"/>
              <a:gd name="T8" fmla="*/ 10919 w 21600"/>
              <a:gd name="T9" fmla="*/ 2226 h 21600"/>
              <a:gd name="T10" fmla="*/ 24299 w 21600"/>
              <a:gd name="T11" fmla="*/ 10749 h 21600"/>
              <a:gd name="T12" fmla="*/ 20501 w 21600"/>
              <a:gd name="T13" fmla="*/ 14576 h 21600"/>
              <a:gd name="T14" fmla="*/ 16673 w 21600"/>
              <a:gd name="T15" fmla="*/ 10778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373" y="10767"/>
                </a:moveTo>
                <a:cubicBezTo>
                  <a:pt x="19356" y="6045"/>
                  <a:pt x="15522" y="2226"/>
                  <a:pt x="10800" y="2226"/>
                </a:cubicBezTo>
                <a:cubicBezTo>
                  <a:pt x="6170" y="2225"/>
                  <a:pt x="2376" y="5901"/>
                  <a:pt x="2230" y="10529"/>
                </a:cubicBezTo>
                <a:lnTo>
                  <a:pt x="5" y="10459"/>
                </a:lnTo>
                <a:cubicBezTo>
                  <a:pt x="189" y="4630"/>
                  <a:pt x="4968" y="-1"/>
                  <a:pt x="10800" y="0"/>
                </a:cubicBezTo>
                <a:cubicBezTo>
                  <a:pt x="16748" y="0"/>
                  <a:pt x="21577" y="4810"/>
                  <a:pt x="21599" y="10759"/>
                </a:cubicBezTo>
                <a:lnTo>
                  <a:pt x="24299" y="10749"/>
                </a:lnTo>
                <a:lnTo>
                  <a:pt x="20501" y="14576"/>
                </a:lnTo>
                <a:lnTo>
                  <a:pt x="16673" y="10778"/>
                </a:lnTo>
                <a:lnTo>
                  <a:pt x="19373" y="10767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shade val="66667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gray">
          <a:xfrm>
            <a:off x="617538" y="1361080"/>
            <a:ext cx="7992888" cy="5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10000"/>
              </a:lnSpc>
            </a:pPr>
            <a:r>
              <a:rPr lang="ru-RU" sz="1400" b="1" dirty="0" smtClean="0">
                <a:solidFill>
                  <a:srgbClr val="FF0000"/>
                </a:solidFill>
              </a:rPr>
              <a:t>Познавательная деятельность </a:t>
            </a:r>
            <a:r>
              <a:rPr lang="ru-RU" sz="1400" b="1" dirty="0" smtClean="0">
                <a:solidFill>
                  <a:srgbClr val="000000"/>
                </a:solidFill>
              </a:rPr>
              <a:t>– это форма проявления познавательных потребностей к учебной деятельности, к приобретению знаний, к науке.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7128110" y="6515100"/>
            <a:ext cx="2015890" cy="3429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gray">
          <a:xfrm>
            <a:off x="611561" y="1916832"/>
            <a:ext cx="792088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Познавательные способности </a:t>
            </a:r>
            <a:r>
              <a:rPr lang="ru-RU" sz="1400" b="1" dirty="0" smtClean="0"/>
              <a:t>– это свойства интеллекта, которые обнаруживают себя при решении задач (проблем)</a:t>
            </a:r>
            <a:endParaRPr lang="ru-RU" sz="1400" b="1" i="1" dirty="0" smtClean="0">
              <a:solidFill>
                <a:srgbClr val="3C24CA"/>
              </a:solidFill>
            </a:endParaRPr>
          </a:p>
          <a:p>
            <a:pPr>
              <a:buFontTx/>
              <a:buNone/>
            </a:pPr>
            <a:endParaRPr lang="ru-RU" sz="1800" b="1" i="1" dirty="0" smtClean="0">
              <a:solidFill>
                <a:srgbClr val="3C24CA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63688" y="5733256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Учащийся в процессе познавательной деятельности совершает отдельные действия: слушает объяснение учителя, читает учебник или дополнительную литературу, решает задачи, выполняет различные задания и т.д. Каждое из указанных действий можно разложить на отдельные психические процессы: ощущение, восприятие, представление, мышление, память, воображение.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225358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ижний колонтитул 3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</a:rPr>
              <a:t>www.themegallery.com</a:t>
            </a:r>
          </a:p>
        </p:txBody>
      </p:sp>
      <p:sp>
        <p:nvSpPr>
          <p:cNvPr id="119817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53404" y="173681"/>
            <a:ext cx="8893175" cy="889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ОЩУЩЕНИЯ</a:t>
            </a:r>
            <a:endParaRPr lang="ru-RU" sz="2000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19819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2636912"/>
            <a:ext cx="4321175" cy="3824064"/>
          </a:xfrm>
          <a:noFill/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1200" b="1" dirty="0" smtClean="0">
                <a:latin typeface="Times New Roman" pitchFamily="18" charset="0"/>
              </a:rPr>
              <a:t>КЛАССИФИКАЦИЯ ОЩУЩЕНИЙ </a:t>
            </a:r>
            <a:endParaRPr lang="ru-RU" sz="12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</a:rPr>
              <a:t>Зрительные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</a:rPr>
              <a:t>Слуховые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</a:rPr>
              <a:t>Вибрационные (отражают колебания упругой среды)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</a:rPr>
              <a:t>Обонятельные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</a:rPr>
              <a:t>Вкусовые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</a:rPr>
              <a:t>Кожные (тактильные, температурные, болевые)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</a:rPr>
              <a:t>Статистические (гравитационные)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</a:rPr>
              <a:t>Кинестетические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</a:rPr>
              <a:t>Органические (голод, жажда, боль)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2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b="1" dirty="0" smtClean="0">
                <a:latin typeface="Times New Roman" pitchFamily="18" charset="0"/>
              </a:rPr>
              <a:t>РАЗВИТИЕ ОЩУЩЕНИЯ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</a:rPr>
              <a:t>защищенности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</a:rPr>
              <a:t>спокойствия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</a:rPr>
              <a:t>уверенности в себе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</a:rPr>
              <a:t>богатства положительных эмоций</a:t>
            </a:r>
          </a:p>
          <a:p>
            <a:pPr eaLnBrk="1" hangingPunct="1">
              <a:lnSpc>
                <a:spcPct val="80000"/>
              </a:lnSpc>
            </a:pPr>
            <a:endParaRPr lang="ru-RU" sz="1400" b="1" dirty="0" smtClean="0">
              <a:solidFill>
                <a:srgbClr val="0066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400" b="1" dirty="0" smtClean="0">
              <a:latin typeface="Times New Roman" pitchFamily="18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7136165" y="6538944"/>
            <a:ext cx="2007835" cy="319055"/>
          </a:xfrm>
          <a:prstGeom prst="rect">
            <a:avLst/>
          </a:prstGeom>
          <a:solidFill>
            <a:srgbClr val="99CCFF">
              <a:alpha val="97255"/>
            </a:srgbClr>
          </a:solidFill>
          <a:ln>
            <a:noFill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11560" y="1484784"/>
            <a:ext cx="83529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Ощущение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важнейшее проявление общебиологического свойства живой материи – чувствительности. Оно является первичной формой психической связи организма со средой.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Органические ощущения соотнесены с объектами внешнего мира, рождают желания, служат источником волевого импульса. Ощущения обеспечивают жизнедеятельность человека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424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1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19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6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19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36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19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119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119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119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119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119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119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4" dur="500"/>
                                        <p:tgtEl>
                                          <p:spTgt spid="119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8" dur="500"/>
                                        <p:tgtEl>
                                          <p:spTgt spid="119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500"/>
                                        <p:tgtEl>
                                          <p:spTgt spid="119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6" dur="500"/>
                                        <p:tgtEl>
                                          <p:spTgt spid="119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0" dur="500"/>
                                        <p:tgtEl>
                                          <p:spTgt spid="1198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4" dur="500"/>
                                        <p:tgtEl>
                                          <p:spTgt spid="1198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7" grpId="0"/>
      <p:bldP spid="1198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7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6632"/>
            <a:ext cx="8893175" cy="889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ВОСПРИЯТИЯ</a:t>
            </a:r>
            <a:endParaRPr lang="ru-RU" sz="2000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19819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2708920"/>
            <a:ext cx="3456384" cy="3796680"/>
          </a:xfrm>
          <a:noFill/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1400" b="1" dirty="0" smtClean="0">
                <a:latin typeface="Times New Roman" pitchFamily="18" charset="0"/>
              </a:rPr>
              <a:t>ВИДЫ ВОСПРИЯТИЯ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</a:rPr>
              <a:t>Зрительное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sz="1400" b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</a:rPr>
              <a:t>Слуховое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sz="1400" b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</a:rPr>
              <a:t>Тактильно-двигательное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</a:rPr>
              <a:t>Восприятие формы, величины и цвета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sz="1400" b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</a:rPr>
              <a:t>Восприятие пространственно-временных отношений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sz="1400" b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</a:rPr>
              <a:t>Восприятие особых свойств предметов через развитие осязания, обоняния, барических ощущений, вкусовых качеств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6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400" b="1" dirty="0" smtClean="0">
              <a:solidFill>
                <a:srgbClr val="0066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400" b="1" dirty="0" smtClean="0">
              <a:latin typeface="Times New Roman" pitchFamily="18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128110" y="6515100"/>
            <a:ext cx="2015890" cy="3429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4" descr="kole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293096"/>
            <a:ext cx="2173652" cy="2160000"/>
          </a:xfrm>
          <a:prstGeom prst="rect">
            <a:avLst/>
          </a:prstGeom>
          <a:noFill/>
        </p:spPr>
      </p:pic>
      <p:pic>
        <p:nvPicPr>
          <p:cNvPr id="6" name="Picture 4" descr="силуэ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852936"/>
            <a:ext cx="2255488" cy="1080000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95536" y="1440068"/>
            <a:ext cx="849694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восприятия составляет основу умственного развития ребенка.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того, насколько полно ребенок научился воспринимать объекты, предметы, явления действительности, оперировать этими знаниями, зависит процесс его «вхождения» в окружающий мир.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Сенсорное воспитание предполагает обогащение чувственного опыта ребенка через совершенствование работы всех видов анализаторов: слухового, осязательного, вкусового.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960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1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19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4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19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44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19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940"/>
                            </p:stCondLst>
                            <p:childTnLst>
                              <p:par>
                                <p:cTn id="2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119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4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119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940"/>
                            </p:stCondLst>
                            <p:childTnLst>
                              <p:par>
                                <p:cTn id="3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119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440"/>
                            </p:stCondLst>
                            <p:childTnLst>
                              <p:par>
                                <p:cTn id="3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119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940"/>
                            </p:stCondLst>
                            <p:childTnLst>
                              <p:par>
                                <p:cTn id="3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119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7" grpId="0"/>
      <p:bldP spid="1198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РАЗВИТИЕ ВОСПРИЯТИЯ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r>
              <a:rPr lang="ru-RU" sz="1400" b="1" dirty="0" smtClean="0"/>
              <a:t>Сенсорные эталоны</a:t>
            </a:r>
            <a:r>
              <a:rPr lang="ru-RU" sz="1400" dirty="0" smtClean="0"/>
              <a:t> – это оперативные единицы восприятия, идеальные образы, хранящиеся в памяти человека. Такими эталонами могут быть форма, цвет, величина, вес, высота звука и др.</a:t>
            </a:r>
          </a:p>
          <a:p>
            <a:r>
              <a:rPr lang="ru-RU" sz="1400" b="1" dirty="0" smtClean="0"/>
              <a:t>Формирование чувства времени</a:t>
            </a:r>
            <a:r>
              <a:rPr lang="ru-RU" sz="1400" dirty="0" smtClean="0"/>
              <a:t> способствует овладению навыками пользования часами, использование календаря, наблюдения за изменениями в природе.</a:t>
            </a:r>
          </a:p>
          <a:p>
            <a:r>
              <a:rPr lang="ru-RU" sz="1400" b="1" dirty="0" smtClean="0"/>
              <a:t>Полноценное восприятие произведений искусства</a:t>
            </a:r>
            <a:r>
              <a:rPr lang="ru-RU" sz="1400" dirty="0" smtClean="0"/>
              <a:t> приходит не само по себе, а в результате обучения. Развитию художественного восприятия способствует расширение знаний об окружающем мире, непосредственное общение с природой, знакомство с произведениями искусства.</a:t>
            </a:r>
          </a:p>
          <a:p>
            <a:r>
              <a:rPr lang="ru-RU" sz="1400" dirty="0" smtClean="0"/>
              <a:t>На основе </a:t>
            </a:r>
            <a:r>
              <a:rPr lang="ru-RU" sz="1400" b="1" dirty="0" smtClean="0"/>
              <a:t>восприятия человека</a:t>
            </a:r>
            <a:r>
              <a:rPr lang="ru-RU" sz="1400" dirty="0" smtClean="0"/>
              <a:t> человеком строятся отношения между людьми. Как дети воспринимают своих сверстников. Сначала они оценивают их по качествам, связанным с отношением к учебе, с успеваемостью, добротой, дисциплинированностью, особенностями внешнего вида. С возрастом акценты смещаются на моральные качества: смелость, честность, скромность, общительность.</a:t>
            </a:r>
            <a:endParaRPr lang="ru-RU" sz="1400" dirty="0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7128110" y="6515100"/>
            <a:ext cx="2015890" cy="3429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50"/>
            <a:ext cx="8388424" cy="838200"/>
          </a:xfrm>
        </p:spPr>
        <p:txBody>
          <a:bodyPr/>
          <a:lstStyle/>
          <a:p>
            <a:pPr algn="ctr">
              <a:defRPr/>
            </a:pP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ИГРЫ ДЛЯ ТРЕНИРОВКИ ВОСПРИЯТИЯ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7128110" y="6515100"/>
            <a:ext cx="2015890" cy="3429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2649880"/>
              </p:ext>
            </p:extLst>
          </p:nvPr>
        </p:nvGraphicFramePr>
        <p:xfrm>
          <a:off x="611560" y="1056664"/>
          <a:ext cx="8229600" cy="4469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59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РАЗВИВАЕМ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РАЗВИВАЮЩИЕ ИГРЫ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</a:tr>
              <a:tr h="1558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Сенсорные эталоны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«Мартышкин шаг»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«Что в мешочке»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«Маленький в большом»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«Нарисуй оттенки цвета»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«Живые весы»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«Что за шум?»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</a:tr>
              <a:tr h="779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Ориентировку во времени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«Повтори ритм»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«Секундомер»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«Сканнер»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</a:tr>
              <a:tr h="1039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Восприятие произведений искусства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«Смешные картинки»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«Музыкальные инструменты»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«Угадай мелодию»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«Главный режиссер»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</a:tr>
              <a:tr h="779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Восприятие человека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«О чем говорит лицо?»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«Человек-загадка»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«Кто сказал комплимент?»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</a:tr>
            </a:tbl>
          </a:graphicData>
        </a:graphic>
      </p:graphicFrame>
      <p:pic>
        <p:nvPicPr>
          <p:cNvPr id="5124" name="Picture 4" descr="G:\АНДРЕЙ\ДИДАКТИЧЕСКИЙ МАТЕРИАЛ\Картинки для занятий\Эмоции\Самодовольств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160902"/>
            <a:ext cx="1403350" cy="133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G:\АНДРЕЙ\ДИДАКТИЧЕСКИЙ МАТЕРИАЛ\Картинки для занятий\Эмоции\Удивлени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473700"/>
            <a:ext cx="1403350" cy="133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8862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ВНИМАНИЕ</a:t>
            </a:r>
            <a:endParaRPr lang="en-US" sz="2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7411" name="Freeform 3"/>
          <p:cNvSpPr>
            <a:spLocks/>
          </p:cNvSpPr>
          <p:nvPr/>
        </p:nvSpPr>
        <p:spPr bwMode="gray">
          <a:xfrm>
            <a:off x="2411760" y="3284984"/>
            <a:ext cx="1900237" cy="1376362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Freeform 5"/>
          <p:cNvSpPr>
            <a:spLocks/>
          </p:cNvSpPr>
          <p:nvPr/>
        </p:nvSpPr>
        <p:spPr bwMode="gray">
          <a:xfrm flipH="1">
            <a:off x="5364088" y="3356992"/>
            <a:ext cx="1900238" cy="1376362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7414" name="Group 6"/>
          <p:cNvGrpSpPr>
            <a:grpSpLocks/>
          </p:cNvGrpSpPr>
          <p:nvPr/>
        </p:nvGrpSpPr>
        <p:grpSpPr bwMode="auto">
          <a:xfrm>
            <a:off x="1907704" y="2348880"/>
            <a:ext cx="1947924" cy="1050823"/>
            <a:chOff x="4320" y="1152"/>
            <a:chExt cx="414" cy="402"/>
          </a:xfrm>
        </p:grpSpPr>
        <p:sp>
          <p:nvSpPr>
            <p:cNvPr id="17415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6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48627"/>
                    <a:invGamma/>
                  </a:schemeClr>
                </a:gs>
                <a:gs pos="5000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17" name="Rectangle 9"/>
          <p:cNvSpPr>
            <a:spLocks noChangeArrowheads="1"/>
          </p:cNvSpPr>
          <p:nvPr/>
        </p:nvSpPr>
        <p:spPr bwMode="gray">
          <a:xfrm>
            <a:off x="1964182" y="3014685"/>
            <a:ext cx="1863845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flatTx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</a:rPr>
              <a:t>Произвольное</a:t>
            </a:r>
            <a:endParaRPr lang="en-US" b="1" dirty="0">
              <a:solidFill>
                <a:srgbClr val="FFFFFF"/>
              </a:solidFill>
            </a:endParaRPr>
          </a:p>
        </p:txBody>
      </p:sp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5777969" y="2780927"/>
            <a:ext cx="2100386" cy="1050823"/>
            <a:chOff x="4320" y="1152"/>
            <a:chExt cx="414" cy="402"/>
          </a:xfrm>
        </p:grpSpPr>
        <p:sp>
          <p:nvSpPr>
            <p:cNvPr id="17422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3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25" name="Rectangle 17"/>
          <p:cNvSpPr>
            <a:spLocks noChangeArrowheads="1"/>
          </p:cNvSpPr>
          <p:nvPr/>
        </p:nvSpPr>
        <p:spPr bwMode="gray">
          <a:xfrm>
            <a:off x="5794222" y="2985891"/>
            <a:ext cx="2195666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flatTx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</a:rPr>
              <a:t>Непроизвольное 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black">
          <a:xfrm>
            <a:off x="5148064" y="1333657"/>
            <a:ext cx="3744416" cy="117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ru-RU" sz="1600" b="1" dirty="0" smtClean="0">
                <a:solidFill>
                  <a:srgbClr val="000066"/>
                </a:solidFill>
                <a:latin typeface="Monotype Corsiva" pitchFamily="66" charset="0"/>
              </a:rPr>
              <a:t>Внимание – это «та дверь, через которую проходит все, что только входит  в душу  человека из внешнего мира».</a:t>
            </a:r>
          </a:p>
          <a:p>
            <a:pPr algn="r" eaLnBrk="0" hangingPunct="0">
              <a:lnSpc>
                <a:spcPct val="110000"/>
              </a:lnSpc>
            </a:pPr>
            <a:r>
              <a:rPr lang="ru-RU" sz="1600" b="1" dirty="0" smtClean="0">
                <a:solidFill>
                  <a:srgbClr val="000066"/>
                </a:solidFill>
                <a:latin typeface="Monotype Corsiva" pitchFamily="66" charset="0"/>
              </a:rPr>
              <a:t>К.Д.Ушинский</a:t>
            </a:r>
            <a:endParaRPr lang="en-US" sz="1600" b="1" dirty="0">
              <a:solidFill>
                <a:srgbClr val="000066"/>
              </a:solidFill>
              <a:latin typeface="Monotype Corsiva" pitchFamily="66" charset="0"/>
            </a:endParaRPr>
          </a:p>
        </p:txBody>
      </p:sp>
      <p:grpSp>
        <p:nvGrpSpPr>
          <p:cNvPr id="17427" name="Group 19"/>
          <p:cNvGrpSpPr>
            <a:grpSpLocks/>
          </p:cNvGrpSpPr>
          <p:nvPr/>
        </p:nvGrpSpPr>
        <p:grpSpPr bwMode="auto">
          <a:xfrm>
            <a:off x="1475656" y="4581129"/>
            <a:ext cx="6921921" cy="648071"/>
            <a:chOff x="1456" y="2934"/>
            <a:chExt cx="3495" cy="782"/>
          </a:xfrm>
        </p:grpSpPr>
        <p:sp>
          <p:nvSpPr>
            <p:cNvPr id="17428" name="AutoShape 20"/>
            <p:cNvSpPr>
              <a:spLocks noChangeArrowheads="1"/>
            </p:cNvSpPr>
            <p:nvPr/>
          </p:nvSpPr>
          <p:spPr bwMode="ltGray">
            <a:xfrm>
              <a:off x="1456" y="2934"/>
              <a:ext cx="3495" cy="7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42353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1905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9" name="Rectangle 21"/>
            <p:cNvSpPr>
              <a:spLocks noChangeArrowheads="1"/>
            </p:cNvSpPr>
            <p:nvPr/>
          </p:nvSpPr>
          <p:spPr bwMode="auto">
            <a:xfrm>
              <a:off x="1501" y="3023"/>
              <a:ext cx="345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buClr>
                  <a:srgbClr val="D7181F"/>
                </a:buClr>
                <a:buFont typeface="Wingdings" pitchFamily="2" charset="2"/>
                <a:buNone/>
              </a:pPr>
              <a:r>
                <a:rPr lang="ru-RU" sz="1400" b="1" dirty="0" smtClean="0"/>
                <a:t>Внимание может быть направлено как на объекты внешнего мира (внешнее), так и на собственные мысли и переживания (внутреннее)</a:t>
              </a:r>
              <a:endParaRPr lang="en-US" sz="1400" b="1" dirty="0"/>
            </a:p>
          </p:txBody>
        </p:sp>
      </p:grp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7128110" y="6515100"/>
            <a:ext cx="2015890" cy="3429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619672" y="5408930"/>
            <a:ext cx="669674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Главной задачей в развитии внимания младших школьников есть развитие его произвольности. Чтобы научить ребенка быть внимательным, важно также развивать у него такое качество, как наблюдательность. И, наконец, необходимо также развивать и основные свойства внимания: избирательность, концентрированность, устойчивость, объем,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распределяемость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переключаемость.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50"/>
            <a:ext cx="8915400" cy="838200"/>
          </a:xfrm>
        </p:spPr>
        <p:txBody>
          <a:bodyPr/>
          <a:lstStyle/>
          <a:p>
            <a:pPr algn="ctr">
              <a:defRPr/>
            </a:pP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ИГРЫ ДЛЯ ТРЕНИРОВКИ ВНИМАНИЯ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832917010"/>
              </p:ext>
            </p:extLst>
          </p:nvPr>
        </p:nvGraphicFramePr>
        <p:xfrm>
          <a:off x="755576" y="1196752"/>
          <a:ext cx="7697450" cy="504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48725"/>
                <a:gridCol w="3848725"/>
              </a:tblGrid>
              <a:tr h="219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СВОЙСТВА ВНИМАНИЯ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77" marR="438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РАЗВИВАЮЩИЕ ИГРЫ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77" marR="43877" marT="0" marB="0"/>
                </a:tc>
              </a:tr>
              <a:tr h="1095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Устойчивость и концентрированность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77" marR="438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«Ворота»</a:t>
                      </a:r>
                      <a:endParaRPr lang="ru-RU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«Печатаем слова»</a:t>
                      </a:r>
                      <a:endParaRPr lang="ru-RU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</a:t>
                      </a:r>
                      <a:r>
                        <a:rPr lang="ru-RU" sz="1200" dirty="0" err="1">
                          <a:effectLst/>
                        </a:rPr>
                        <a:t>Перебивалки</a:t>
                      </a:r>
                      <a:r>
                        <a:rPr lang="ru-RU" sz="1200" dirty="0">
                          <a:effectLst/>
                        </a:rPr>
                        <a:t>»</a:t>
                      </a:r>
                      <a:endParaRPr lang="ru-RU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«Кто найдет ошибки?»</a:t>
                      </a:r>
                      <a:endParaRPr lang="ru-RU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«Строгий учитель»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77" marR="43877" marT="0" marB="0"/>
                </a:tc>
              </a:tr>
              <a:tr h="876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Переключаемость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77" marR="438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«Волшебные фрукты»</a:t>
                      </a:r>
                      <a:endParaRPr lang="ru-RU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«Нарисуй маршрут»</a:t>
                      </a:r>
                      <a:endParaRPr lang="ru-RU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«Буква-цифра»</a:t>
                      </a:r>
                      <a:endParaRPr lang="ru-RU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«Отметь знаки»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77" marR="43877" marT="0" marB="0"/>
                </a:tc>
              </a:tr>
              <a:tr h="438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Объем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77" marR="438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«Вспышка»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«Пропущенные цифры»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77" marR="43877" marT="0" marB="0"/>
                </a:tc>
              </a:tr>
              <a:tr h="438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Распределяемость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77" marR="438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«Юлий Цезарь»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«Двумя руками»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77" marR="43877" marT="0" marB="0"/>
                </a:tc>
              </a:tr>
              <a:tr h="657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Наблюдательность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77" marR="438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«Шерлок Холмс»</a:t>
                      </a:r>
                      <a:endParaRPr lang="ru-RU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«Исследователь»</a:t>
                      </a:r>
                      <a:endParaRPr lang="ru-RU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«Зеркало»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77" marR="43877" marT="0" marB="0"/>
                </a:tc>
              </a:tr>
              <a:tr h="1314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Произвольность и наблюдательность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77" marR="438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«Зайчата»</a:t>
                      </a:r>
                      <a:endParaRPr lang="ru-RU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«Запретные слова»</a:t>
                      </a:r>
                      <a:endParaRPr lang="ru-RU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«Заколдованные цифры»</a:t>
                      </a:r>
                      <a:endParaRPr lang="ru-RU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«Два мяча»</a:t>
                      </a:r>
                      <a:endParaRPr lang="ru-RU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«Подчеркни слова»</a:t>
                      </a:r>
                      <a:endParaRPr lang="ru-RU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«Спрятанные слова»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77" marR="43877" marT="0" marB="0"/>
                </a:tc>
              </a:tr>
            </a:tbl>
          </a:graphicData>
        </a:graphic>
      </p:graphicFrame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7128110" y="6515100"/>
            <a:ext cx="2015890" cy="3429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098" name="Picture 2" descr="G:\АНДРЕЙ\ГМО\9.Ламонина О.Г\Речемыслительный тренажор\2 часть к речемыслительному тренажору\2часть занятия\docu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7776" y="4886550"/>
            <a:ext cx="217494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6818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</a:rPr>
              <a:t>www.themegallery.com</a:t>
            </a: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gray">
          <a:xfrm rot="20151465">
            <a:off x="2760663" y="2124075"/>
            <a:ext cx="3743325" cy="3743325"/>
          </a:xfrm>
          <a:prstGeom prst="ellipse">
            <a:avLst/>
          </a:prstGeom>
          <a:gradFill rotWithShape="1">
            <a:gsLst>
              <a:gs pos="0">
                <a:srgbClr val="E6E6E6"/>
              </a:gs>
              <a:gs pos="14999">
                <a:srgbClr val="7D8496"/>
              </a:gs>
              <a:gs pos="53000">
                <a:srgbClr val="E6E6E6"/>
              </a:gs>
              <a:gs pos="67999">
                <a:srgbClr val="7D8496"/>
              </a:gs>
              <a:gs pos="92999">
                <a:srgbClr val="E6E6E6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gray">
          <a:xfrm>
            <a:off x="3429000" y="3444875"/>
            <a:ext cx="24415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2400" b="1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gray">
          <a:xfrm>
            <a:off x="429714" y="1387803"/>
            <a:ext cx="35769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400" b="1" dirty="0" smtClean="0">
                <a:solidFill>
                  <a:srgbClr val="080808"/>
                </a:solidFill>
              </a:rPr>
              <a:t>В зависимости от цели деятельности – непроизвольная и произвольная</a:t>
            </a:r>
            <a:endParaRPr lang="en-US" sz="1400" b="1" dirty="0">
              <a:solidFill>
                <a:srgbClr val="080808"/>
              </a:solidFill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gray">
          <a:xfrm>
            <a:off x="6503988" y="3825271"/>
            <a:ext cx="257112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080808"/>
                </a:solidFill>
                <a:cs typeface="Arial" charset="0"/>
              </a:rPr>
              <a:t>По продолжительности запоминания и сохранения материала – кратковременная и долговременная</a:t>
            </a:r>
            <a:endParaRPr lang="en-US" sz="1400" b="1" dirty="0">
              <a:solidFill>
                <a:srgbClr val="080808"/>
              </a:solidFill>
              <a:cs typeface="Arial" charset="0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gray">
          <a:xfrm>
            <a:off x="572496" y="4085894"/>
            <a:ext cx="199925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080808"/>
                </a:solidFill>
                <a:cs typeface="Arial" charset="0"/>
              </a:rPr>
              <a:t>В зависимости от особенностей материала, который запоминается и воспроизводится – образная и словесно-логическая</a:t>
            </a:r>
            <a:endParaRPr lang="en-US" sz="1400" b="1" dirty="0">
              <a:solidFill>
                <a:srgbClr val="080808"/>
              </a:solidFill>
              <a:cs typeface="Arial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871913" y="1649413"/>
            <a:ext cx="1466850" cy="1447800"/>
            <a:chOff x="708" y="2203"/>
            <a:chExt cx="751" cy="741"/>
          </a:xfrm>
        </p:grpSpPr>
        <p:sp>
          <p:nvSpPr>
            <p:cNvPr id="18442" name="Oval 10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7192" name="Picture 11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8" name="Rectangle 12"/>
          <p:cNvSpPr>
            <a:spLocks noChangeArrowheads="1"/>
          </p:cNvSpPr>
          <p:nvPr/>
        </p:nvSpPr>
        <p:spPr bwMode="gray">
          <a:xfrm>
            <a:off x="3900488" y="2082800"/>
            <a:ext cx="1450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F8F8F8"/>
                </a:solidFill>
                <a:cs typeface="Arial" charset="0"/>
              </a:rPr>
              <a:t> 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571750" y="4064000"/>
            <a:ext cx="1466850" cy="1447800"/>
            <a:chOff x="708" y="2203"/>
            <a:chExt cx="751" cy="741"/>
          </a:xfrm>
        </p:grpSpPr>
        <p:sp>
          <p:nvSpPr>
            <p:cNvPr id="18446" name="Oval 14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7190" name="Picture 15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148064" y="3861048"/>
            <a:ext cx="1466850" cy="1447800"/>
            <a:chOff x="708" y="2203"/>
            <a:chExt cx="751" cy="741"/>
          </a:xfrm>
        </p:grpSpPr>
        <p:sp>
          <p:nvSpPr>
            <p:cNvPr id="18450" name="Oval 18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7188" name="Picture 19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54" name="Rectangle 22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pPr algn="ctr" eaLnBrk="1" hangingPunct="1">
              <a:buClr>
                <a:srgbClr val="FF0066"/>
              </a:buClr>
              <a:buSzPct val="75000"/>
            </a:pP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ПАМЯТЬ</a:t>
            </a:r>
            <a:endParaRPr lang="en-US" sz="2000" dirty="0" smtClean="0">
              <a:solidFill>
                <a:srgbClr val="000066"/>
              </a:solidFill>
              <a:latin typeface="Bookman Old Style" pitchFamily="18" charset="0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gray">
          <a:xfrm>
            <a:off x="5769863" y="1404074"/>
            <a:ext cx="32639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b="1" dirty="0" smtClean="0">
                <a:solidFill>
                  <a:srgbClr val="000066"/>
                </a:solidFill>
                <a:latin typeface="Monotype Corsiva" pitchFamily="66" charset="0"/>
              </a:rPr>
              <a:t>Предполагать, что человек может помнить всё, - то же самое, что предполагать, что он может удержать в своем организме все то, что когда-то съел.</a:t>
            </a:r>
          </a:p>
          <a:p>
            <a:pPr algn="r"/>
            <a:r>
              <a:rPr lang="ru-RU" b="1" dirty="0" smtClean="0">
                <a:solidFill>
                  <a:srgbClr val="000066"/>
                </a:solidFill>
                <a:latin typeface="Monotype Corsiva" pitchFamily="66" charset="0"/>
              </a:rPr>
              <a:t>Артур Шопенгауэр</a:t>
            </a:r>
            <a:endParaRPr lang="en-US" b="1" dirty="0">
              <a:solidFill>
                <a:srgbClr val="000066"/>
              </a:solidFill>
              <a:latin typeface="Monotype Corsiva" pitchFamily="66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gray">
          <a:xfrm>
            <a:off x="2645618" y="5974530"/>
            <a:ext cx="40083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080808"/>
                </a:solidFill>
                <a:cs typeface="Arial" charset="0"/>
              </a:rPr>
              <a:t>Оперативная память обслуживает непосредственно осуществляемую человеком деятельность</a:t>
            </a:r>
            <a:endParaRPr lang="en-US" sz="1400" b="1" dirty="0">
              <a:solidFill>
                <a:srgbClr val="080808"/>
              </a:solidFill>
              <a:cs typeface="Arial" charset="0"/>
            </a:endParaRP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7128110" y="6515100"/>
            <a:ext cx="2015890" cy="3429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887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8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28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8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78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78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28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8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28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8" grpId="0"/>
      <p:bldP spid="18439" grpId="0"/>
      <p:bldP spid="18440" grpId="0"/>
      <p:bldP spid="18454" grpId="0"/>
      <p:bldP spid="26" grpId="0"/>
      <p:bldP spid="29" grpId="0"/>
    </p:bldLst>
  </p:timing>
</p:sld>
</file>

<file path=ppt/theme/theme1.xml><?xml version="1.0" encoding="utf-8"?>
<a:theme xmlns:a="http://schemas.openxmlformats.org/drawingml/2006/main" name="587TGp_School_light">
  <a:themeElements>
    <a:clrScheme name="Default Design 2">
      <a:dk1>
        <a:srgbClr val="000000"/>
      </a:dk1>
      <a:lt1>
        <a:srgbClr val="DCFCDE"/>
      </a:lt1>
      <a:dk2>
        <a:srgbClr val="000000"/>
      </a:dk2>
      <a:lt2>
        <a:srgbClr val="FFFFFF"/>
      </a:lt2>
      <a:accent1>
        <a:srgbClr val="AD6DD5"/>
      </a:accent1>
      <a:accent2>
        <a:srgbClr val="4AD828"/>
      </a:accent2>
      <a:accent3>
        <a:srgbClr val="EBFDEC"/>
      </a:accent3>
      <a:accent4>
        <a:srgbClr val="000000"/>
      </a:accent4>
      <a:accent5>
        <a:srgbClr val="D3BAE7"/>
      </a:accent5>
      <a:accent6>
        <a:srgbClr val="42C423"/>
      </a:accent6>
      <a:hlink>
        <a:srgbClr val="F8A858"/>
      </a:hlink>
      <a:folHlink>
        <a:srgbClr val="5FB5EF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D9"/>
        </a:lt1>
        <a:dk2>
          <a:srgbClr val="000000"/>
        </a:dk2>
        <a:lt2>
          <a:srgbClr val="FFFFFF"/>
        </a:lt2>
        <a:accent1>
          <a:srgbClr val="6CD69C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BAE8CB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DCFCDE"/>
        </a:lt1>
        <a:dk2>
          <a:srgbClr val="000000"/>
        </a:dk2>
        <a:lt2>
          <a:srgbClr val="FFFFFF"/>
        </a:lt2>
        <a:accent1>
          <a:srgbClr val="AD6DD5"/>
        </a:accent1>
        <a:accent2>
          <a:srgbClr val="4AD828"/>
        </a:accent2>
        <a:accent3>
          <a:srgbClr val="EBFDEC"/>
        </a:accent3>
        <a:accent4>
          <a:srgbClr val="000000"/>
        </a:accent4>
        <a:accent5>
          <a:srgbClr val="D3BAE7"/>
        </a:accent5>
        <a:accent6>
          <a:srgbClr val="42C423"/>
        </a:accent6>
        <a:hlink>
          <a:srgbClr val="F8A858"/>
        </a:hlink>
        <a:folHlink>
          <a:srgbClr val="5FB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DCE7"/>
        </a:lt1>
        <a:dk2>
          <a:srgbClr val="000000"/>
        </a:dk2>
        <a:lt2>
          <a:srgbClr val="FFFFFF"/>
        </a:lt2>
        <a:accent1>
          <a:srgbClr val="65DADD"/>
        </a:accent1>
        <a:accent2>
          <a:srgbClr val="EB9F15"/>
        </a:accent2>
        <a:accent3>
          <a:srgbClr val="FDEBF1"/>
        </a:accent3>
        <a:accent4>
          <a:srgbClr val="000000"/>
        </a:accent4>
        <a:accent5>
          <a:srgbClr val="B8EAEB"/>
        </a:accent5>
        <a:accent6>
          <a:srgbClr val="D59012"/>
        </a:accent6>
        <a:hlink>
          <a:srgbClr val="B4D977"/>
        </a:hlink>
        <a:folHlink>
          <a:srgbClr val="F973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587TGp_School_light</Template>
  <TotalTime>790</TotalTime>
  <Words>1540</Words>
  <Application>Microsoft Office PowerPoint</Application>
  <PresentationFormat>Экран (4:3)</PresentationFormat>
  <Paragraphs>321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587TGp_School_light</vt:lpstr>
      <vt:lpstr>КОНСУЛЬТАЦИЯ ДЛЯ РОДИТЕЛЕЙ «РАЗВИТИЕ ПОЗНАВАТЕЛЬНЫХ СПОСОБНОСТЕЙ  У УЧАЩИХСЯ МЛАДШИХ КЛАССОВ»  </vt:lpstr>
      <vt:lpstr>ПОЗНАВАТЕЛЬНАЯ ДЕЯТЕЛЬНОСТЬ</vt:lpstr>
      <vt:lpstr>ОЩУЩЕНИЯ</vt:lpstr>
      <vt:lpstr>ВОСПРИЯТИЯ</vt:lpstr>
      <vt:lpstr>РАЗВИТИЕ ВОСПРИЯТИЯ</vt:lpstr>
      <vt:lpstr>ИГРЫ ДЛЯ ТРЕНИРОВКИ ВОСПРИЯТИЯ</vt:lpstr>
      <vt:lpstr>ВНИМАНИЕ</vt:lpstr>
      <vt:lpstr>ИГРЫ ДЛЯ ТРЕНИРОВКИ ВНИМАНИЯ</vt:lpstr>
      <vt:lpstr>ПАМЯТЬ</vt:lpstr>
      <vt:lpstr>ИГРЫ ДЛЯ ТРЕНИРОВКИ ПАМЯТИ</vt:lpstr>
      <vt:lpstr>МЫШЛЕНИЕ</vt:lpstr>
      <vt:lpstr>ИГРЫ И ЗАДАНИЯ ДЛЯ ТРЕНИРОВКИ  ОБРАЗНОГО МЫШЛЕНИЯ</vt:lpstr>
      <vt:lpstr>ИГРЫ И ЗАДАНИЯ ДЛЯ ТРЕНИРОВКИ                          ЛОГИЧЕСКОГО МЫШЛЕНИЯ</vt:lpstr>
      <vt:lpstr>РАЗВИТИЕ ВООБРАЖЕНИЯ</vt:lpstr>
      <vt:lpstr>ИГРЫ ДЛЯ ТРЕНИРОВКИ ВООБРАЖЕНИЯ</vt:lpstr>
      <vt:lpstr>7 «ЗОЛОТЫХ» ПРАВИЛ ДЛЯ ВЗРОСЛЫХ</vt:lpstr>
      <vt:lpstr>Слайд 17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ПОЗНАВАТЕЛЬНЫХ СПОСОБНОСТЕЙ  НА ЛОГОПЕДИЧЕСКИХ ЗАНЯТИЯХ</dc:title>
  <dc:creator>Лена</dc:creator>
  <cp:lastModifiedBy>user</cp:lastModifiedBy>
  <cp:revision>97</cp:revision>
  <dcterms:created xsi:type="dcterms:W3CDTF">2012-04-17T16:50:27Z</dcterms:created>
  <dcterms:modified xsi:type="dcterms:W3CDTF">2020-10-01T07:08:41Z</dcterms:modified>
</cp:coreProperties>
</file>